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1" r:id="rId6"/>
    <p:sldId id="285" r:id="rId7"/>
    <p:sldId id="289" r:id="rId8"/>
    <p:sldId id="286" r:id="rId9"/>
    <p:sldId id="287" r:id="rId10"/>
    <p:sldId id="288" r:id="rId11"/>
    <p:sldId id="266" r:id="rId12"/>
    <p:sldId id="276" r:id="rId13"/>
    <p:sldId id="297" r:id="rId14"/>
    <p:sldId id="295" r:id="rId15"/>
    <p:sldId id="296" r:id="rId16"/>
    <p:sldId id="263" r:id="rId17"/>
    <p:sldId id="264" r:id="rId18"/>
    <p:sldId id="262" r:id="rId19"/>
    <p:sldId id="275" r:id="rId20"/>
    <p:sldId id="284" r:id="rId21"/>
    <p:sldId id="298" r:id="rId22"/>
    <p:sldId id="291" r:id="rId23"/>
    <p:sldId id="300" r:id="rId24"/>
    <p:sldId id="279" r:id="rId25"/>
    <p:sldId id="299" r:id="rId26"/>
    <p:sldId id="280" r:id="rId27"/>
    <p:sldId id="268" r:id="rId28"/>
    <p:sldId id="278" r:id="rId29"/>
    <p:sldId id="269" r:id="rId30"/>
    <p:sldId id="301" r:id="rId31"/>
    <p:sldId id="283" r:id="rId32"/>
    <p:sldId id="270" r:id="rId33"/>
    <p:sldId id="271" r:id="rId34"/>
    <p:sldId id="281" r:id="rId35"/>
    <p:sldId id="302" r:id="rId36"/>
    <p:sldId id="282" r:id="rId37"/>
  </p:sldIdLst>
  <p:sldSz cx="9144000" cy="5143500" type="screen16x9"/>
  <p:notesSz cx="6858000" cy="9144000"/>
  <p:embeddedFontLst>
    <p:embeddedFont>
      <p:font typeface="Average" panose="020B0604020202020204" charset="0"/>
      <p:regular r:id="rId39"/>
    </p:embeddedFont>
    <p:embeddedFont>
      <p:font typeface="Bree Serif" panose="020B0604020202020204" charset="0"/>
      <p:regular r:id="rId40"/>
    </p:embeddedFont>
    <p:embeddedFont>
      <p:font typeface="Calibri" panose="020F0502020204030204" pitchFamily="34" charset="0"/>
      <p:regular r:id="rId41"/>
      <p:bold r:id="rId42"/>
      <p:italic r:id="rId43"/>
      <p:boldItalic r:id="rId44"/>
    </p:embeddedFont>
    <p:embeddedFont>
      <p:font typeface="Oswald" panose="020B0604020202020204" charset="0"/>
      <p:regular r:id="rId45"/>
      <p:bold r:id="rId46"/>
    </p:embeddedFont>
    <p:embeddedFont>
      <p:font typeface="Roboto Mono"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hrN0VZjpMeXmHQaTxH0fmdJEZU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327" autoAdjust="0"/>
  </p:normalViewPr>
  <p:slideViewPr>
    <p:cSldViewPr snapToGrid="0">
      <p:cViewPr varScale="1">
        <p:scale>
          <a:sx n="100" d="100"/>
          <a:sy n="100" d="100"/>
        </p:scale>
        <p:origin x="874"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customschemas.google.com/relationships/presentationmetadata" Target="metadata"/><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a:t>
            </a:r>
            <a:r>
              <a:rPr lang="en-US" dirty="0" err="1"/>
              <a:t>nltk</a:t>
            </a:r>
            <a:r>
              <a:rPr lang="en-US" dirty="0"/>
              <a:t>, we have performed sentiment analysis</a:t>
            </a:r>
          </a:p>
          <a:p>
            <a:r>
              <a:rPr lang="en-US" dirty="0"/>
              <a:t>Mention there is no empty strings in the text	</a:t>
            </a:r>
          </a:p>
        </p:txBody>
      </p:sp>
    </p:spTree>
    <p:extLst>
      <p:ext uri="{BB962C8B-B14F-4D97-AF65-F5344CB8AC3E}">
        <p14:creationId xmlns:p14="http://schemas.microsoft.com/office/powerpoint/2010/main" val="1281611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f00c33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f00c33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5246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Whether it is Illinois specific?</a:t>
            </a:r>
          </a:p>
        </p:txBody>
      </p:sp>
    </p:spTree>
    <p:extLst>
      <p:ext uri="{BB962C8B-B14F-4D97-AF65-F5344CB8AC3E}">
        <p14:creationId xmlns:p14="http://schemas.microsoft.com/office/powerpoint/2010/main" val="1518364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3d7f31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83d7f3170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3ddf615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83ddf6157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dirty="0"/>
          </a:p>
        </p:txBody>
      </p:sp>
    </p:spTree>
    <p:extLst>
      <p:ext uri="{BB962C8B-B14F-4D97-AF65-F5344CB8AC3E}">
        <p14:creationId xmlns:p14="http://schemas.microsoft.com/office/powerpoint/2010/main" val="2844477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2182279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1426712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3f00c33e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3f00c33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Almost </a:t>
            </a:r>
          </a:p>
        </p:txBody>
      </p:sp>
    </p:spTree>
    <p:extLst>
      <p:ext uri="{BB962C8B-B14F-4D97-AF65-F5344CB8AC3E}">
        <p14:creationId xmlns:p14="http://schemas.microsoft.com/office/powerpoint/2010/main" val="1735465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bg1"/>
                </a:solidFill>
                <a:latin typeface="Arial"/>
              </a:rPr>
              <a:t>We aim to build a personalized prototype of restaurant recommendation system, which not only considers the interaction between customers and restaurants, but also contains metadata representing </a:t>
            </a:r>
            <a:r>
              <a:rPr lang="en-US" dirty="0"/>
              <a:t>customers' personal taste and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solidFill>
                  <a:schemeClr val="bg1"/>
                </a:solidFill>
              </a:rPr>
              <a:t>We didn’t use Content based filtering because it  doesn’t consider interactions between users and items which can open up new options for users other than it’s past choices.</a:t>
            </a:r>
          </a:p>
          <a:p>
            <a:pPr marL="0" lvl="0" indent="0" algn="l" rtl="0">
              <a:spcBef>
                <a:spcPts val="0"/>
              </a:spcBef>
              <a:spcAft>
                <a:spcPts val="0"/>
              </a:spcAft>
              <a:buNone/>
            </a:pPr>
            <a:endParaRPr dirty="0"/>
          </a:p>
        </p:txBody>
      </p:sp>
      <p:sp>
        <p:nvSpPr>
          <p:cNvPr id="85" name="Google Shape;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We have used </a:t>
            </a:r>
            <a:r>
              <a:rPr lang="en-US" dirty="0" err="1"/>
              <a:t>manhathan</a:t>
            </a:r>
            <a:r>
              <a:rPr lang="en-US" dirty="0"/>
              <a:t> </a:t>
            </a:r>
            <a:r>
              <a:rPr lang="en-US" dirty="0" err="1"/>
              <a:t>disatance</a:t>
            </a:r>
            <a:r>
              <a:rPr lang="en-US" dirty="0"/>
              <a:t> as we have high dimensional data</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[20:52, 23/04/2020] Rahul Illinois Tech: If you want to place less emphasis on outliers, </a:t>
            </a:r>
            <a:r>
              <a:rPr lang="en-US" dirty="0" err="1"/>
              <a:t>manhattan</a:t>
            </a:r>
            <a:r>
              <a:rPr lang="en-US" dirty="0"/>
              <a:t> distance will try to reduce all errors equally since the gradient has constant magnitude.[20:55, 23/04/2020] Rahul Illinois Tech: The use of Manhattan distance depends a lot on the kind of co-ordinate system that your dataset is using. </a:t>
            </a:r>
          </a:p>
          <a:p>
            <a:pPr marL="228600" lvl="0" indent="-228600" algn="l" rtl="0">
              <a:spcBef>
                <a:spcPts val="0"/>
              </a:spcBef>
              <a:spcAft>
                <a:spcPts val="0"/>
              </a:spcAft>
              <a:buAutoNum type="arabicPeriod"/>
            </a:pPr>
            <a:r>
              <a:rPr lang="en-US" dirty="0"/>
              <a:t>While Euclidean distance gives the shortest or minimum distance between two points, Manhattan has specific </a:t>
            </a:r>
            <a:r>
              <a:rPr lang="en-US" dirty="0" err="1"/>
              <a:t>implementations.For</a:t>
            </a:r>
            <a:r>
              <a:rPr lang="en-US" dirty="0"/>
              <a:t> example, if we were to use a Chess dataset, the use of Manhattan distance is more appropriate than Euclidean distance. </a:t>
            </a:r>
          </a:p>
          <a:p>
            <a:pPr marL="228600" lvl="0" indent="-228600" algn="l" rtl="0">
              <a:spcBef>
                <a:spcPts val="0"/>
              </a:spcBef>
              <a:spcAft>
                <a:spcPts val="0"/>
              </a:spcAft>
              <a:buAutoNum type="arabicPeriod"/>
            </a:pPr>
            <a:r>
              <a:rPr lang="en-US" dirty="0"/>
              <a:t>Another use would be when are interested in knowing the distance between houses which are few blocks </a:t>
            </a:r>
            <a:r>
              <a:rPr lang="en-US" dirty="0" err="1"/>
              <a:t>apart.Also</a:t>
            </a:r>
            <a:r>
              <a:rPr lang="en-US" dirty="0"/>
              <a:t>, you might want to consider Manhattan distance if the input variables are not similar in type (such as age, gender, height, etc.). </a:t>
            </a:r>
          </a:p>
          <a:p>
            <a:pPr marL="228600" lvl="0" indent="-228600" algn="l" rtl="0">
              <a:spcBef>
                <a:spcPts val="0"/>
              </a:spcBef>
              <a:spcAft>
                <a:spcPts val="0"/>
              </a:spcAft>
              <a:buAutoNum type="arabicPeriod"/>
            </a:pPr>
            <a:r>
              <a:rPr lang="en-US" dirty="0"/>
              <a:t>Due to the curse of dimensionality, we know that Euclidean distance becomes a poor choice as the number of dimensions increases.</a:t>
            </a:r>
          </a:p>
          <a:p>
            <a:pPr marL="228600" lvl="0" indent="-228600" algn="l" rtl="0">
              <a:spcBef>
                <a:spcPts val="0"/>
              </a:spcBef>
              <a:spcAft>
                <a:spcPts val="0"/>
              </a:spcAft>
              <a:buAutoNum type="arabicPeriod"/>
            </a:pPr>
            <a:r>
              <a:rPr lang="en-US" dirty="0"/>
              <a:t>So in a nutshell: Manhattan distance generally works only if the points are arranged in the form of a grid and the problem which we are working on gives more priority to the distance between the points only along with the grids, but not the geometric distance.</a:t>
            </a:r>
            <a:endParaRPr dirty="0"/>
          </a:p>
        </p:txBody>
      </p:sp>
    </p:spTree>
    <p:extLst>
      <p:ext uri="{BB962C8B-B14F-4D97-AF65-F5344CB8AC3E}">
        <p14:creationId xmlns:p14="http://schemas.microsoft.com/office/powerpoint/2010/main" val="4109790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258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3f00c33e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3f00c33e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3f00c33e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3f00c33e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3f00c33e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3f00c33e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079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3f00c33e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3f00c33e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83d7f3170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83d7f3170d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3d7f317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83d7f3170d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1574211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8195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Mention that </a:t>
            </a:r>
            <a:r>
              <a:rPr lang="en-US" sz="1100" b="1" i="0" u="none" strike="noStrike" cap="none" dirty="0">
                <a:solidFill>
                  <a:schemeClr val="dk1"/>
                </a:solidFill>
                <a:effectLst/>
                <a:latin typeface="Arial"/>
                <a:ea typeface="Arial"/>
                <a:cs typeface="Arial"/>
                <a:sym typeface="Arial"/>
              </a:rPr>
              <a:t>### There are 1301 categories. We shall check top 10 categories.</a:t>
            </a:r>
            <a:br>
              <a:rPr lang="en-US" dirty="0"/>
            </a:br>
            <a:endParaRPr dirty="0"/>
          </a:p>
        </p:txBody>
      </p:sp>
    </p:spTree>
    <p:extLst>
      <p:ext uri="{BB962C8B-B14F-4D97-AF65-F5344CB8AC3E}">
        <p14:creationId xmlns:p14="http://schemas.microsoft.com/office/powerpoint/2010/main" val="2018590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626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grpSp>
        <p:nvGrpSpPr>
          <p:cNvPr id="12" name="Google Shape;12;p5"/>
          <p:cNvGrpSpPr/>
          <p:nvPr/>
        </p:nvGrpSpPr>
        <p:grpSpPr>
          <a:xfrm>
            <a:off x="4350279" y="2855377"/>
            <a:ext cx="443589" cy="105632"/>
            <a:chOff x="4137525" y="2915950"/>
            <a:chExt cx="869100" cy="207000"/>
          </a:xfrm>
        </p:grpSpPr>
        <p:sp>
          <p:nvSpPr>
            <p:cNvPr id="13" name="Google Shape;13;p5"/>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5"/>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7" name="Google Shape;17;p5"/>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 name="Google Shape;18;p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82475" y="98238"/>
            <a:ext cx="1584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atin typeface="Bree Serif"/>
                <a:ea typeface="Bree Serif"/>
                <a:cs typeface="Bree Serif"/>
                <a:sym typeface="Bree Serif"/>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 name="Google Shape;21;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 name="Google Shape;22;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3"/>
        <p:cNvGrpSpPr/>
        <p:nvPr/>
      </p:nvGrpSpPr>
      <p:grpSpPr>
        <a:xfrm>
          <a:off x="0" y="0"/>
          <a:ext cx="0" cy="0"/>
          <a:chOff x="0" y="0"/>
          <a:chExt cx="0" cy="0"/>
        </a:xfrm>
      </p:grpSpPr>
      <p:sp>
        <p:nvSpPr>
          <p:cNvPr id="24" name="Google Shape;24;p10"/>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5" name="Google Shape;25;p1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3" name="Google Shape;33;p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11"/>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11"/>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3" name="Google Shape;43;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1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 name="Google Shape;47;p1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0" name="Google Shape;50;p13"/>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1" name="Google Shape;51;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rgbClr val="FFFFFF"/>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cxnSp>
        <p:nvCxnSpPr>
          <p:cNvPr id="9" name="Google Shape;9;p4"/>
          <p:cNvCxnSpPr/>
          <p:nvPr/>
        </p:nvCxnSpPr>
        <p:spPr>
          <a:xfrm rot="10800000" flipH="1">
            <a:off x="12450" y="669150"/>
            <a:ext cx="9140400" cy="1800"/>
          </a:xfrm>
          <a:prstGeom prst="straightConnector1">
            <a:avLst/>
          </a:prstGeom>
          <a:noFill/>
          <a:ln w="38100" cap="flat" cmpd="sng">
            <a:solidFill>
              <a:srgbClr val="C60000"/>
            </a:solidFill>
            <a:prstDash val="dash"/>
            <a:round/>
            <a:headEnd type="none" w="sm" len="sm"/>
            <a:tailEnd type="none" w="sm" len="sm"/>
          </a:ln>
        </p:spPr>
      </p:cxnSp>
      <p:pic>
        <p:nvPicPr>
          <p:cNvPr id="10" name="Google Shape;10;p4"/>
          <p:cNvPicPr preferRelativeResize="0"/>
          <p:nvPr/>
        </p:nvPicPr>
        <p:blipFill rotWithShape="1">
          <a:blip r:embed="rId12">
            <a:alphaModFix/>
          </a:blip>
          <a:srcRect/>
          <a:stretch/>
        </p:blipFill>
        <p:spPr>
          <a:xfrm>
            <a:off x="7805225" y="-1526"/>
            <a:ext cx="1278225" cy="6220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a:stretch/>
        </p:blipFill>
        <p:spPr>
          <a:xfrm>
            <a:off x="-34" y="0"/>
            <a:ext cx="9144033" cy="3240500"/>
          </a:xfrm>
          <a:prstGeom prst="rect">
            <a:avLst/>
          </a:prstGeom>
          <a:noFill/>
          <a:ln>
            <a:noFill/>
          </a:ln>
        </p:spPr>
      </p:pic>
      <p:sp>
        <p:nvSpPr>
          <p:cNvPr id="59" name="Google Shape;59;p1"/>
          <p:cNvSpPr txBox="1">
            <a:spLocks noGrp="1"/>
          </p:cNvSpPr>
          <p:nvPr>
            <p:ph type="ctrTitle"/>
          </p:nvPr>
        </p:nvSpPr>
        <p:spPr>
          <a:xfrm>
            <a:off x="257175" y="3393281"/>
            <a:ext cx="8801100" cy="1267625"/>
          </a:xfrm>
          <a:prstGeom prst="rect">
            <a:avLst/>
          </a:prstGeom>
          <a:noFill/>
          <a:ln>
            <a:noFill/>
          </a:ln>
          <a:effectLst>
            <a:outerShdw blurRad="57150" dist="19050" dir="5400000" algn="bl" rotWithShape="0">
              <a:srgbClr val="000000">
                <a:alpha val="5647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US" sz="4000" b="1">
                <a:solidFill>
                  <a:srgbClr val="000000"/>
                </a:solidFill>
                <a:latin typeface="Roboto Mono"/>
                <a:ea typeface="Roboto Mono"/>
                <a:cs typeface="Roboto Mono"/>
                <a:sym typeface="Roboto Mono"/>
              </a:rPr>
              <a:t>Restaurant Recommendation Using Yelp Reviews</a:t>
            </a:r>
            <a:endParaRPr sz="4000" b="1">
              <a:solidFill>
                <a:srgbClr val="000000"/>
              </a:solidFill>
              <a:latin typeface="Roboto Mono"/>
              <a:ea typeface="Roboto Mono"/>
              <a:cs typeface="Roboto Mono"/>
              <a:sym typeface="Roboto Mono"/>
            </a:endParaRPr>
          </a:p>
        </p:txBody>
      </p:sp>
      <p:sp>
        <p:nvSpPr>
          <p:cNvPr id="60" name="Google Shape;60;p1"/>
          <p:cNvSpPr txBox="1">
            <a:spLocks noGrp="1"/>
          </p:cNvSpPr>
          <p:nvPr>
            <p:ph type="subTitle" idx="1"/>
          </p:nvPr>
        </p:nvSpPr>
        <p:spPr>
          <a:xfrm>
            <a:off x="562850" y="4525175"/>
            <a:ext cx="7801500" cy="49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sz="1800">
                <a:solidFill>
                  <a:schemeClr val="lt1"/>
                </a:solidFill>
              </a:rPr>
              <a:t>Kausar Perveen | Sohan Puthran| Shouvik Sharma| Rahul Nair | Cheng Jiang</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1026" name="Picture 2">
            <a:extLst>
              <a:ext uri="{FF2B5EF4-FFF2-40B4-BE49-F238E27FC236}">
                <a16:creationId xmlns:a16="http://schemas.microsoft.com/office/drawing/2014/main" id="{D970436D-0FFB-4779-B2CD-3DFD2891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279" y="2239840"/>
            <a:ext cx="2903660" cy="2903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6381EE-9F5E-4871-BBBA-433084E23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826" y="2239840"/>
            <a:ext cx="3065870" cy="2903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a:extLst>
              <a:ext uri="{FF2B5EF4-FFF2-40B4-BE49-F238E27FC236}">
                <a16:creationId xmlns:a16="http://schemas.microsoft.com/office/drawing/2014/main" id="{4D1227A8-B0EE-436D-AF2F-51E17B391675}"/>
              </a:ext>
            </a:extLst>
          </p:cNvPr>
          <p:cNvSpPr txBox="1">
            <a:spLocks noChangeArrowheads="1"/>
          </p:cNvSpPr>
          <p:nvPr/>
        </p:nvSpPr>
        <p:spPr bwMode="auto">
          <a:xfrm>
            <a:off x="82474" y="1264765"/>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We have performed sentiment analysis on the review dataset text for performing sentiment analysis</a:t>
            </a:r>
          </a:p>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People seem to be more likely to write a review for a positive experience than a negative one</a:t>
            </a: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6" name="Google Shape;135;g83ddf61570_0_20">
            <a:extLst>
              <a:ext uri="{FF2B5EF4-FFF2-40B4-BE49-F238E27FC236}">
                <a16:creationId xmlns:a16="http://schemas.microsoft.com/office/drawing/2014/main" id="{582FE3CC-FA8B-44DF-B254-C008EF6319D0}"/>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rPr>
              <a:t>Review</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sz="1400" dirty="0">
              <a:solidFill>
                <a:srgbClr val="000000"/>
              </a:solidFill>
              <a:latin typeface="Arial" charset="0"/>
              <a:cs typeface="Arial"/>
              <a:sym typeface="Arial"/>
            </a:endParaRPr>
          </a:p>
        </p:txBody>
      </p:sp>
    </p:spTree>
    <p:extLst>
      <p:ext uri="{BB962C8B-B14F-4D97-AF65-F5344CB8AC3E}">
        <p14:creationId xmlns:p14="http://schemas.microsoft.com/office/powerpoint/2010/main" val="1099626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83f00c33ef_0_0"/>
          <p:cNvSpPr txBox="1">
            <a:spLocks noGrp="1"/>
          </p:cNvSpPr>
          <p:nvPr>
            <p:ph type="title"/>
          </p:nvPr>
        </p:nvSpPr>
        <p:spPr>
          <a:xfrm>
            <a:off x="0" y="0"/>
            <a:ext cx="5047800" cy="6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000"/>
              <a:buFont typeface="Arial"/>
              <a:buNone/>
            </a:pPr>
            <a:r>
              <a:rPr lang="en-US" dirty="0">
                <a:solidFill>
                  <a:srgbClr val="000000"/>
                </a:solidFill>
              </a:rPr>
              <a:t>Exploratory Data Analysis</a:t>
            </a:r>
            <a:endParaRPr dirty="0"/>
          </a:p>
        </p:txBody>
      </p:sp>
      <p:sp>
        <p:nvSpPr>
          <p:cNvPr id="142" name="Google Shape;142;g83f00c33ef_0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3" name="Google Shape;143;g83f00c33ef_0_0"/>
          <p:cNvPicPr preferRelativeResize="0"/>
          <p:nvPr/>
        </p:nvPicPr>
        <p:blipFill>
          <a:blip r:embed="rId3">
            <a:alphaModFix/>
          </a:blip>
          <a:stretch>
            <a:fillRect/>
          </a:stretch>
        </p:blipFill>
        <p:spPr>
          <a:xfrm>
            <a:off x="83127" y="1028500"/>
            <a:ext cx="8974721" cy="4057378"/>
          </a:xfrm>
          <a:prstGeom prst="rect">
            <a:avLst/>
          </a:prstGeom>
          <a:noFill/>
          <a:ln>
            <a:noFill/>
          </a:ln>
        </p:spPr>
      </p:pic>
      <p:sp>
        <p:nvSpPr>
          <p:cNvPr id="144" name="Google Shape;144;g83f00c33ef_0_0"/>
          <p:cNvSpPr txBox="1"/>
          <p:nvPr/>
        </p:nvSpPr>
        <p:spPr>
          <a:xfrm>
            <a:off x="0" y="696088"/>
            <a:ext cx="5408762"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verage"/>
                <a:ea typeface="Average"/>
                <a:cs typeface="Average"/>
                <a:sym typeface="Average"/>
              </a:rPr>
              <a:t>TOP 10 MOST REVIEWED RESTAURANTS IN ILLINOIS</a:t>
            </a:r>
            <a:endParaRPr dirty="0">
              <a:latin typeface="Average"/>
              <a:ea typeface="Average"/>
              <a:cs typeface="Average"/>
              <a:sym typeface="Average"/>
            </a:endParaRPr>
          </a:p>
          <a:p>
            <a:pPr marL="0" lvl="0" indent="0" algn="l" rtl="0">
              <a:spcBef>
                <a:spcPts val="0"/>
              </a:spcBef>
              <a:spcAft>
                <a:spcPts val="0"/>
              </a:spcAft>
              <a:buNone/>
            </a:pPr>
            <a:endParaRPr dirty="0">
              <a:latin typeface="Average"/>
              <a:ea typeface="Average"/>
              <a:cs typeface="Average"/>
              <a:sym typeface="Averag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4C0185-EACB-43A2-B7B6-6BFBC056336F}"/>
              </a:ext>
            </a:extLst>
          </p:cNvPr>
          <p:cNvSpPr>
            <a:spLocks noGrp="1"/>
          </p:cNvSpPr>
          <p:nvPr>
            <p:ph type="body" idx="1"/>
          </p:nvPr>
        </p:nvSpPr>
        <p:spPr>
          <a:xfrm>
            <a:off x="129396" y="793630"/>
            <a:ext cx="8702904" cy="3775245"/>
          </a:xfrm>
        </p:spPr>
        <p:txBody>
          <a:bodyPr/>
          <a:lstStyle/>
          <a:p>
            <a:pPr>
              <a:buFont typeface="Wingdings" panose="05000000000000000000" pitchFamily="2" charset="2"/>
              <a:buChar char="§"/>
            </a:pPr>
            <a:endParaRPr lang="en-US" dirty="0"/>
          </a:p>
        </p:txBody>
      </p:sp>
      <p:pic>
        <p:nvPicPr>
          <p:cNvPr id="4" name="Picture 2">
            <a:extLst>
              <a:ext uri="{FF2B5EF4-FFF2-40B4-BE49-F238E27FC236}">
                <a16:creationId xmlns:a16="http://schemas.microsoft.com/office/drawing/2014/main" id="{3784B108-E90A-4548-8EF4-1C7FB8CEA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204725"/>
            <a:ext cx="4356222" cy="283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392EAFB-DD11-482A-A406-29FDBDBD3214}"/>
              </a:ext>
            </a:extLst>
          </p:cNvPr>
          <p:cNvSpPr/>
          <p:nvPr/>
        </p:nvSpPr>
        <p:spPr>
          <a:xfrm>
            <a:off x="4343319" y="1994806"/>
            <a:ext cx="5499996" cy="738664"/>
          </a:xfrm>
          <a:prstGeom prst="rect">
            <a:avLst/>
          </a:prstGeom>
        </p:spPr>
        <p:txBody>
          <a:bodyPr wrap="square">
            <a:spAutoFit/>
          </a:bodyPr>
          <a:lstStyle/>
          <a:p>
            <a:r>
              <a:rPr lang="en-US" b="1" dirty="0">
                <a:latin typeface="Average" panose="020B0604020202020204" charset="0"/>
              </a:rPr>
              <a:t>HISTOGRAM OF AVERAGE STARS FOR ILLINOIS USERS</a:t>
            </a:r>
            <a:endParaRPr lang="en-US" dirty="0"/>
          </a:p>
          <a:p>
            <a:br>
              <a:rPr lang="en-US" dirty="0"/>
            </a:br>
            <a:endParaRPr lang="en-US" dirty="0"/>
          </a:p>
        </p:txBody>
      </p:sp>
      <p:sp>
        <p:nvSpPr>
          <p:cNvPr id="8" name="Google Shape;141;g83f00c33ef_0_0">
            <a:extLst>
              <a:ext uri="{FF2B5EF4-FFF2-40B4-BE49-F238E27FC236}">
                <a16:creationId xmlns:a16="http://schemas.microsoft.com/office/drawing/2014/main" id="{FA80883C-F3C2-42AE-9B42-477E30E3A3E0}"/>
              </a:ext>
            </a:extLst>
          </p:cNvPr>
          <p:cNvSpPr txBox="1">
            <a:spLocks noGrp="1"/>
          </p:cNvSpPr>
          <p:nvPr>
            <p:ph type="title"/>
          </p:nvPr>
        </p:nvSpPr>
        <p:spPr>
          <a:xfrm>
            <a:off x="0" y="0"/>
            <a:ext cx="5047800" cy="6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000"/>
              <a:buFont typeface="Arial"/>
              <a:buNone/>
            </a:pPr>
            <a:r>
              <a:rPr lang="en-US" dirty="0">
                <a:solidFill>
                  <a:srgbClr val="000000"/>
                </a:solidFill>
              </a:rPr>
              <a:t>Exploratory Data Analysis</a:t>
            </a:r>
            <a:endParaRPr dirty="0"/>
          </a:p>
        </p:txBody>
      </p:sp>
    </p:spTree>
    <p:extLst>
      <p:ext uri="{BB962C8B-B14F-4D97-AF65-F5344CB8AC3E}">
        <p14:creationId xmlns:p14="http://schemas.microsoft.com/office/powerpoint/2010/main" val="2423538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3204-37FC-451C-AB75-62C357B98B3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70AC7CB-D088-4CC5-B766-EA721BB22D04}"/>
              </a:ext>
            </a:extLst>
          </p:cNvPr>
          <p:cNvSpPr>
            <a:spLocks noGrp="1"/>
          </p:cNvSpPr>
          <p:nvPr>
            <p:ph type="body" idx="1"/>
          </p:nvPr>
        </p:nvSpPr>
        <p:spPr>
          <a:xfrm>
            <a:off x="0" y="1199071"/>
            <a:ext cx="8749825" cy="3542332"/>
          </a:xfrm>
        </p:spPr>
        <p:txBody>
          <a:bodyPr/>
          <a:lstStyle/>
          <a:p>
            <a:pPr marL="114300" indent="0">
              <a:buClrTx/>
              <a:buNone/>
            </a:pPr>
            <a:endParaRPr lang="en-US" dirty="0"/>
          </a:p>
          <a:p>
            <a:pPr>
              <a:buFont typeface="Wingdings" panose="05000000000000000000" pitchFamily="2" charset="2"/>
              <a:buChar char="§"/>
            </a:pPr>
            <a:endParaRPr lang="en-US" dirty="0"/>
          </a:p>
        </p:txBody>
      </p:sp>
      <p:pic>
        <p:nvPicPr>
          <p:cNvPr id="4" name="Picture 3">
            <a:extLst>
              <a:ext uri="{FF2B5EF4-FFF2-40B4-BE49-F238E27FC236}">
                <a16:creationId xmlns:a16="http://schemas.microsoft.com/office/drawing/2014/main" id="{4E52445E-EB48-4FC1-BBE5-62F0CB46B8F2}"/>
              </a:ext>
            </a:extLst>
          </p:cNvPr>
          <p:cNvPicPr>
            <a:picLocks noChangeAspect="1"/>
          </p:cNvPicPr>
          <p:nvPr/>
        </p:nvPicPr>
        <p:blipFill>
          <a:blip r:embed="rId2"/>
          <a:stretch>
            <a:fillRect/>
          </a:stretch>
        </p:blipFill>
        <p:spPr>
          <a:xfrm>
            <a:off x="2523900" y="1937879"/>
            <a:ext cx="5348377" cy="3184015"/>
          </a:xfrm>
          <a:prstGeom prst="rect">
            <a:avLst/>
          </a:prstGeom>
        </p:spPr>
      </p:pic>
      <p:sp>
        <p:nvSpPr>
          <p:cNvPr id="5" name="TextBox 4">
            <a:extLst>
              <a:ext uri="{FF2B5EF4-FFF2-40B4-BE49-F238E27FC236}">
                <a16:creationId xmlns:a16="http://schemas.microsoft.com/office/drawing/2014/main" id="{BF3B4B17-7758-4B0C-91B9-7A47416B63BD}"/>
              </a:ext>
            </a:extLst>
          </p:cNvPr>
          <p:cNvSpPr txBox="1"/>
          <p:nvPr/>
        </p:nvSpPr>
        <p:spPr>
          <a:xfrm>
            <a:off x="3973672" y="1708548"/>
            <a:ext cx="6726447" cy="954107"/>
          </a:xfrm>
          <a:prstGeom prst="rect">
            <a:avLst/>
          </a:prstGeom>
          <a:noFill/>
        </p:spPr>
        <p:txBody>
          <a:bodyPr wrap="square" rtlCol="0">
            <a:spAutoFit/>
          </a:bodyPr>
          <a:lstStyle/>
          <a:p>
            <a:r>
              <a:rPr lang="en-US" b="1" dirty="0">
                <a:latin typeface="Average" panose="020B0604020202020204" charset="0"/>
              </a:rPr>
              <a:t>USERS CORRELATION MATRIX</a:t>
            </a:r>
            <a:endParaRPr lang="en-US" dirty="0"/>
          </a:p>
          <a:p>
            <a:endParaRPr lang="en-US" dirty="0"/>
          </a:p>
          <a:p>
            <a:endParaRPr lang="en-US" dirty="0"/>
          </a:p>
          <a:p>
            <a:endParaRPr lang="en-US" dirty="0"/>
          </a:p>
        </p:txBody>
      </p:sp>
      <p:sp>
        <p:nvSpPr>
          <p:cNvPr id="6" name="Google Shape;141;g83f00c33ef_0_0">
            <a:extLst>
              <a:ext uri="{FF2B5EF4-FFF2-40B4-BE49-F238E27FC236}">
                <a16:creationId xmlns:a16="http://schemas.microsoft.com/office/drawing/2014/main" id="{96621FC9-51B2-464D-A210-A39F69FE315B}"/>
              </a:ext>
            </a:extLst>
          </p:cNvPr>
          <p:cNvSpPr txBox="1">
            <a:spLocks/>
          </p:cNvSpPr>
          <p:nvPr/>
        </p:nvSpPr>
        <p:spPr>
          <a:xfrm>
            <a:off x="0" y="0"/>
            <a:ext cx="5047800" cy="65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pPr>
              <a:buClr>
                <a:srgbClr val="000000"/>
              </a:buClr>
              <a:buFont typeface="Arial"/>
              <a:buNone/>
            </a:pPr>
            <a:r>
              <a:rPr lang="en-US">
                <a:solidFill>
                  <a:srgbClr val="000000"/>
                </a:solidFill>
              </a:rPr>
              <a:t>Exploratory Data Analysis</a:t>
            </a:r>
            <a:endParaRPr lang="en-US" dirty="0"/>
          </a:p>
        </p:txBody>
      </p:sp>
      <p:sp>
        <p:nvSpPr>
          <p:cNvPr id="7" name="Google Shape;135;g83ddf61570_0_20">
            <a:extLst>
              <a:ext uri="{FF2B5EF4-FFF2-40B4-BE49-F238E27FC236}">
                <a16:creationId xmlns:a16="http://schemas.microsoft.com/office/drawing/2014/main" id="{FA35D18A-D3CB-42E8-A029-E65BC0096CF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Users</a:t>
            </a:r>
            <a:r>
              <a:rPr lang="en-US" dirty="0">
                <a:solidFill>
                  <a:srgbClr val="000000"/>
                </a:solidFill>
              </a:rPr>
              <a:t>:</a:t>
            </a:r>
            <a:endParaRPr lang="en-US" sz="1350" b="1" dirty="0">
              <a:solidFill>
                <a:srgbClr val="000000"/>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696636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9446-F946-BD4D-841C-5D5787F25D5A}"/>
              </a:ext>
            </a:extLst>
          </p:cNvPr>
          <p:cNvSpPr>
            <a:spLocks noGrp="1"/>
          </p:cNvSpPr>
          <p:nvPr>
            <p:ph type="title"/>
          </p:nvPr>
        </p:nvSpPr>
        <p:spPr>
          <a:xfrm>
            <a:off x="82474" y="98238"/>
            <a:ext cx="5257622" cy="572700"/>
          </a:xfrm>
        </p:spPr>
        <p:txBody>
          <a:bodyPr/>
          <a:lstStyle/>
          <a:p>
            <a:r>
              <a:rPr lang="en-US" dirty="0">
                <a:solidFill>
                  <a:srgbClr val="000000"/>
                </a:solidFill>
              </a:rPr>
              <a:t>Exploratory Data Analysis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EFC901E-0BC4-4E46-BAA7-70B9A3125008}"/>
              </a:ext>
            </a:extLst>
          </p:cNvPr>
          <p:cNvPicPr>
            <a:picLocks noChangeAspect="1"/>
          </p:cNvPicPr>
          <p:nvPr/>
        </p:nvPicPr>
        <p:blipFill>
          <a:blip r:embed="rId3"/>
          <a:stretch>
            <a:fillRect/>
          </a:stretch>
        </p:blipFill>
        <p:spPr>
          <a:xfrm>
            <a:off x="4818888" y="914400"/>
            <a:ext cx="3698748" cy="3983267"/>
          </a:xfrm>
          <a:prstGeom prst="rect">
            <a:avLst/>
          </a:prstGeom>
        </p:spPr>
      </p:pic>
      <p:sp>
        <p:nvSpPr>
          <p:cNvPr id="6" name="TextBox 5">
            <a:extLst>
              <a:ext uri="{FF2B5EF4-FFF2-40B4-BE49-F238E27FC236}">
                <a16:creationId xmlns:a16="http://schemas.microsoft.com/office/drawing/2014/main" id="{A4148C18-E808-084D-A1C8-4AE7FE1854FE}"/>
              </a:ext>
            </a:extLst>
          </p:cNvPr>
          <p:cNvSpPr txBox="1"/>
          <p:nvPr/>
        </p:nvSpPr>
        <p:spPr>
          <a:xfrm>
            <a:off x="347472" y="1801368"/>
            <a:ext cx="3538728" cy="2031325"/>
          </a:xfrm>
          <a:prstGeom prst="rect">
            <a:avLst/>
          </a:prstGeom>
          <a:noFill/>
        </p:spPr>
        <p:txBody>
          <a:bodyPr wrap="square" rtlCol="0">
            <a:spAutoFit/>
          </a:bodyPr>
          <a:lstStyle/>
          <a:p>
            <a:r>
              <a:rPr lang="en-US" b="1" dirty="0"/>
              <a:t>SUMMARY OF USER DATA FOR REVIEW COUNT AND USEFUL REVIEWS</a:t>
            </a:r>
          </a:p>
          <a:p>
            <a:endParaRPr lang="en-US" b="1" dirty="0"/>
          </a:p>
          <a:p>
            <a:r>
              <a:rPr lang="en-US" dirty="0"/>
              <a:t>THE DATA SUGGESTS OUTLIERS IN THE VALUES OF REVIEW COUNTS AND USEFUL REVIEWS</a:t>
            </a:r>
          </a:p>
          <a:p>
            <a:endParaRPr lang="en-US" dirty="0"/>
          </a:p>
          <a:p>
            <a:endParaRPr lang="en-US" dirty="0"/>
          </a:p>
        </p:txBody>
      </p:sp>
    </p:spTree>
    <p:extLst>
      <p:ext uri="{BB962C8B-B14F-4D97-AF65-F5344CB8AC3E}">
        <p14:creationId xmlns:p14="http://schemas.microsoft.com/office/powerpoint/2010/main" val="498924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C164F-D83D-2D42-899B-0C2307E02D59}"/>
              </a:ext>
            </a:extLst>
          </p:cNvPr>
          <p:cNvSpPr>
            <a:spLocks noGrp="1"/>
          </p:cNvSpPr>
          <p:nvPr>
            <p:ph type="title"/>
          </p:nvPr>
        </p:nvSpPr>
        <p:spPr>
          <a:xfrm>
            <a:off x="82474" y="98238"/>
            <a:ext cx="5248477" cy="572700"/>
          </a:xfrm>
        </p:spPr>
        <p:txBody>
          <a:bodyPr/>
          <a:lstStyle/>
          <a:p>
            <a:r>
              <a:rPr lang="en-US" dirty="0">
                <a:solidFill>
                  <a:srgbClr val="000000"/>
                </a:solidFill>
              </a:rPr>
              <a:t>Exploratory Data Analysis</a:t>
            </a:r>
            <a:endParaRPr lang="en-US" dirty="0"/>
          </a:p>
        </p:txBody>
      </p:sp>
      <p:pic>
        <p:nvPicPr>
          <p:cNvPr id="4" name="Picture 3">
            <a:extLst>
              <a:ext uri="{FF2B5EF4-FFF2-40B4-BE49-F238E27FC236}">
                <a16:creationId xmlns:a16="http://schemas.microsoft.com/office/drawing/2014/main" id="{D0179D26-6D9F-4B4B-8A83-2E3866305195}"/>
              </a:ext>
            </a:extLst>
          </p:cNvPr>
          <p:cNvPicPr>
            <a:picLocks noChangeAspect="1"/>
          </p:cNvPicPr>
          <p:nvPr/>
        </p:nvPicPr>
        <p:blipFill>
          <a:blip r:embed="rId2"/>
          <a:stretch>
            <a:fillRect/>
          </a:stretch>
        </p:blipFill>
        <p:spPr>
          <a:xfrm>
            <a:off x="692912" y="1739900"/>
            <a:ext cx="2955544" cy="2576068"/>
          </a:xfrm>
          <a:prstGeom prst="rect">
            <a:avLst/>
          </a:prstGeom>
        </p:spPr>
      </p:pic>
      <p:pic>
        <p:nvPicPr>
          <p:cNvPr id="5" name="Picture 4">
            <a:extLst>
              <a:ext uri="{FF2B5EF4-FFF2-40B4-BE49-F238E27FC236}">
                <a16:creationId xmlns:a16="http://schemas.microsoft.com/office/drawing/2014/main" id="{E163834B-821B-6241-81EC-A004017B4A40}"/>
              </a:ext>
            </a:extLst>
          </p:cNvPr>
          <p:cNvPicPr>
            <a:picLocks noChangeAspect="1"/>
          </p:cNvPicPr>
          <p:nvPr/>
        </p:nvPicPr>
        <p:blipFill>
          <a:blip r:embed="rId3"/>
          <a:stretch>
            <a:fillRect/>
          </a:stretch>
        </p:blipFill>
        <p:spPr>
          <a:xfrm>
            <a:off x="4782312" y="1739900"/>
            <a:ext cx="3156712" cy="2438908"/>
          </a:xfrm>
          <a:prstGeom prst="rect">
            <a:avLst/>
          </a:prstGeom>
        </p:spPr>
      </p:pic>
      <p:sp>
        <p:nvSpPr>
          <p:cNvPr id="6" name="TextBox 5">
            <a:extLst>
              <a:ext uri="{FF2B5EF4-FFF2-40B4-BE49-F238E27FC236}">
                <a16:creationId xmlns:a16="http://schemas.microsoft.com/office/drawing/2014/main" id="{9F52C945-052C-7F4C-908E-634245E102B9}"/>
              </a:ext>
            </a:extLst>
          </p:cNvPr>
          <p:cNvSpPr txBox="1"/>
          <p:nvPr/>
        </p:nvSpPr>
        <p:spPr>
          <a:xfrm>
            <a:off x="777240" y="1280160"/>
            <a:ext cx="6756555" cy="307777"/>
          </a:xfrm>
          <a:prstGeom prst="rect">
            <a:avLst/>
          </a:prstGeom>
          <a:noFill/>
        </p:spPr>
        <p:txBody>
          <a:bodyPr wrap="square" rtlCol="0">
            <a:spAutoFit/>
          </a:bodyPr>
          <a:lstStyle/>
          <a:p>
            <a:r>
              <a:rPr lang="en-US" b="1" dirty="0"/>
              <a:t>CHECKING FOR OUTLIERS IN REVIEW COUNT AND USEFUL REVIEWS</a:t>
            </a:r>
          </a:p>
        </p:txBody>
      </p:sp>
    </p:spTree>
    <p:extLst>
      <p:ext uri="{BB962C8B-B14F-4D97-AF65-F5344CB8AC3E}">
        <p14:creationId xmlns:p14="http://schemas.microsoft.com/office/powerpoint/2010/main" val="3156616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83d7f3170d_0_5"/>
          <p:cNvSpPr txBox="1">
            <a:spLocks noGrp="1"/>
          </p:cNvSpPr>
          <p:nvPr>
            <p:ph type="title"/>
          </p:nvPr>
        </p:nvSpPr>
        <p:spPr>
          <a:xfrm>
            <a:off x="0" y="0"/>
            <a:ext cx="4067100" cy="68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a:t>
            </a:r>
            <a:endParaRPr>
              <a:solidFill>
                <a:srgbClr val="000000"/>
              </a:solidFill>
            </a:endParaRPr>
          </a:p>
        </p:txBody>
      </p:sp>
      <p:sp>
        <p:nvSpPr>
          <p:cNvPr id="114" name="Google Shape;114;g83d7f3170d_0_5"/>
          <p:cNvSpPr txBox="1">
            <a:spLocks noGrp="1"/>
          </p:cNvSpPr>
          <p:nvPr>
            <p:ph type="body" idx="1"/>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It was found that there are no duplicate entries, as there are no recurring business ids</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Spelling Correction for the City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Standardize the Date format of Hours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Remove redundant Categories which have more than 300 null values</a:t>
            </a:r>
          </a:p>
          <a:p>
            <a:pPr marL="0" indent="0">
              <a:buClr>
                <a:srgbClr val="000000"/>
              </a:buClr>
              <a:buNone/>
            </a:pPr>
            <a:endParaRPr lang="en-US" sz="1400" dirty="0">
              <a:solidFill>
                <a:srgbClr val="000000"/>
              </a:solidFill>
              <a:latin typeface="Arial"/>
              <a:cs typeface="Arial"/>
              <a:sym typeface="Aria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p:txBody>
      </p:sp>
      <p:sp>
        <p:nvSpPr>
          <p:cNvPr id="4" name="Google Shape;135;g83ddf61570_0_20">
            <a:extLst>
              <a:ext uri="{FF2B5EF4-FFF2-40B4-BE49-F238E27FC236}">
                <a16:creationId xmlns:a16="http://schemas.microsoft.com/office/drawing/2014/main" id="{7E40B264-D170-4790-9C40-8F2703BF75D2}"/>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Business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sp>
        <p:nvSpPr>
          <p:cNvPr id="6" name="Text Box 4">
            <a:extLst>
              <a:ext uri="{FF2B5EF4-FFF2-40B4-BE49-F238E27FC236}">
                <a16:creationId xmlns:a16="http://schemas.microsoft.com/office/drawing/2014/main" id="{0B7DD93B-158F-4190-BF5E-3F5C26978248}"/>
              </a:ext>
            </a:extLst>
          </p:cNvPr>
          <p:cNvSpPr txBox="1">
            <a:spLocks noChangeArrowheads="1"/>
          </p:cNvSpPr>
          <p:nvPr/>
        </p:nvSpPr>
        <p:spPr bwMode="auto">
          <a:xfrm>
            <a:off x="288910" y="3035790"/>
            <a:ext cx="4725233" cy="872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nSpc>
                <a:spcPct val="150000"/>
              </a:lnSpc>
              <a:buClr>
                <a:schemeClr val="lt1"/>
              </a:buClr>
              <a:buSzPts val="1800"/>
              <a:buFont typeface="Average"/>
              <a:buChar char="▪"/>
            </a:pPr>
            <a:r>
              <a:rPr lang="en-US" dirty="0">
                <a:solidFill>
                  <a:srgbClr val="000000"/>
                </a:solidFill>
                <a:latin typeface="Arial"/>
                <a:sym typeface="Average"/>
              </a:rPr>
              <a:t>Standardize account age by years</a:t>
            </a:r>
          </a:p>
          <a:p>
            <a:pPr marL="285750" indent="-285750">
              <a:lnSpc>
                <a:spcPct val="150000"/>
              </a:lnSpc>
              <a:buClr>
                <a:schemeClr val="lt1"/>
              </a:buClr>
              <a:buSzPts val="1800"/>
              <a:buFont typeface="Average"/>
              <a:buChar char="▪"/>
            </a:pPr>
            <a:r>
              <a:rPr lang="en-US" dirty="0">
                <a:solidFill>
                  <a:srgbClr val="000000"/>
                </a:solidFill>
                <a:latin typeface="Arial"/>
                <a:sym typeface="Average"/>
              </a:rPr>
              <a:t>Check the missing values</a:t>
            </a:r>
          </a:p>
        </p:txBody>
      </p:sp>
      <p:sp>
        <p:nvSpPr>
          <p:cNvPr id="7" name="Google Shape;135;g83ddf61570_0_20">
            <a:extLst>
              <a:ext uri="{FF2B5EF4-FFF2-40B4-BE49-F238E27FC236}">
                <a16:creationId xmlns:a16="http://schemas.microsoft.com/office/drawing/2014/main" id="{5C8A93BD-1FFB-4E96-ADB4-2AF3334C69EB}"/>
              </a:ext>
            </a:extLst>
          </p:cNvPr>
          <p:cNvSpPr txBox="1">
            <a:spLocks/>
          </p:cNvSpPr>
          <p:nvPr/>
        </p:nvSpPr>
        <p:spPr>
          <a:xfrm>
            <a:off x="428375" y="25717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Users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pic>
        <p:nvPicPr>
          <p:cNvPr id="8" name="Google Shape;121;g83ddf61570_0_15">
            <a:extLst>
              <a:ext uri="{FF2B5EF4-FFF2-40B4-BE49-F238E27FC236}">
                <a16:creationId xmlns:a16="http://schemas.microsoft.com/office/drawing/2014/main" id="{E0D89240-D281-4D61-BCDC-3F9E9C195A5E}"/>
              </a:ext>
            </a:extLst>
          </p:cNvPr>
          <p:cNvPicPr preferRelativeResize="0"/>
          <p:nvPr/>
        </p:nvPicPr>
        <p:blipFill rotWithShape="1">
          <a:blip r:embed="rId3">
            <a:alphaModFix/>
          </a:blip>
          <a:srcRect l="4576" r="5633" b="6"/>
          <a:stretch/>
        </p:blipFill>
        <p:spPr>
          <a:xfrm>
            <a:off x="5926285" y="2728321"/>
            <a:ext cx="1214438" cy="219058"/>
          </a:xfrm>
          <a:prstGeom prst="rect">
            <a:avLst/>
          </a:prstGeom>
          <a:noFill/>
          <a:ln w="9525" cap="flat" cmpd="sng">
            <a:solidFill>
              <a:schemeClr val="lt1"/>
            </a:solidFill>
            <a:prstDash val="solid"/>
            <a:round/>
            <a:headEnd type="none" w="sm" len="sm"/>
            <a:tailEnd type="none" w="sm" len="sm"/>
          </a:ln>
        </p:spPr>
      </p:pic>
      <p:pic>
        <p:nvPicPr>
          <p:cNvPr id="9" name="Google Shape;122;g83ddf61570_0_15">
            <a:extLst>
              <a:ext uri="{FF2B5EF4-FFF2-40B4-BE49-F238E27FC236}">
                <a16:creationId xmlns:a16="http://schemas.microsoft.com/office/drawing/2014/main" id="{3AE14323-D2E7-468B-83D2-EFC80C209BBE}"/>
              </a:ext>
            </a:extLst>
          </p:cNvPr>
          <p:cNvPicPr preferRelativeResize="0"/>
          <p:nvPr/>
        </p:nvPicPr>
        <p:blipFill rotWithShape="1">
          <a:blip r:embed="rId4">
            <a:alphaModFix/>
          </a:blip>
          <a:srcRect/>
          <a:stretch/>
        </p:blipFill>
        <p:spPr>
          <a:xfrm>
            <a:off x="7806643" y="2738441"/>
            <a:ext cx="1066800" cy="219075"/>
          </a:xfrm>
          <a:prstGeom prst="rect">
            <a:avLst/>
          </a:prstGeom>
          <a:noFill/>
          <a:ln w="9525" cap="flat" cmpd="sng">
            <a:solidFill>
              <a:schemeClr val="lt1"/>
            </a:solidFill>
            <a:prstDash val="solid"/>
            <a:round/>
            <a:headEnd type="none" w="sm" len="sm"/>
            <a:tailEnd type="none" w="sm" len="sm"/>
          </a:ln>
        </p:spPr>
      </p:pic>
      <p:pic>
        <p:nvPicPr>
          <p:cNvPr id="10" name="Google Shape;127;g83ddf61570_0_15">
            <a:extLst>
              <a:ext uri="{FF2B5EF4-FFF2-40B4-BE49-F238E27FC236}">
                <a16:creationId xmlns:a16="http://schemas.microsoft.com/office/drawing/2014/main" id="{B955E413-3575-4E2B-B5DF-7DFDC34FDDFE}"/>
              </a:ext>
            </a:extLst>
          </p:cNvPr>
          <p:cNvPicPr preferRelativeResize="0"/>
          <p:nvPr/>
        </p:nvPicPr>
        <p:blipFill>
          <a:blip r:embed="rId5">
            <a:alphaModFix/>
          </a:blip>
          <a:stretch>
            <a:fillRect/>
          </a:stretch>
        </p:blipFill>
        <p:spPr>
          <a:xfrm>
            <a:off x="3521712" y="2632394"/>
            <a:ext cx="885825" cy="2286000"/>
          </a:xfrm>
          <a:prstGeom prst="rect">
            <a:avLst/>
          </a:prstGeom>
          <a:noFill/>
          <a:ln w="12700">
            <a:solidFill>
              <a:schemeClr val="accent1"/>
            </a:solidFill>
          </a:ln>
        </p:spPr>
      </p:pic>
      <p:pic>
        <p:nvPicPr>
          <p:cNvPr id="11" name="Google Shape;128;g83ddf61570_0_15">
            <a:extLst>
              <a:ext uri="{FF2B5EF4-FFF2-40B4-BE49-F238E27FC236}">
                <a16:creationId xmlns:a16="http://schemas.microsoft.com/office/drawing/2014/main" id="{C0024C16-F69D-4DB3-AB5F-C7AD4A0CF6A7}"/>
              </a:ext>
            </a:extLst>
          </p:cNvPr>
          <p:cNvPicPr preferRelativeResize="0"/>
          <p:nvPr/>
        </p:nvPicPr>
        <p:blipFill>
          <a:blip r:embed="rId6">
            <a:alphaModFix/>
          </a:blip>
          <a:stretch>
            <a:fillRect/>
          </a:stretch>
        </p:blipFill>
        <p:spPr>
          <a:xfrm>
            <a:off x="5205686" y="2632394"/>
            <a:ext cx="360448" cy="2261022"/>
          </a:xfrm>
          <a:prstGeom prst="rect">
            <a:avLst/>
          </a:prstGeom>
          <a:noFill/>
          <a:ln w="12700">
            <a:solidFill>
              <a:schemeClr val="bg1"/>
            </a:solidFill>
          </a:ln>
        </p:spPr>
      </p:pic>
      <p:cxnSp>
        <p:nvCxnSpPr>
          <p:cNvPr id="12" name="Google Shape;129;g83ddf61570_0_15">
            <a:extLst>
              <a:ext uri="{FF2B5EF4-FFF2-40B4-BE49-F238E27FC236}">
                <a16:creationId xmlns:a16="http://schemas.microsoft.com/office/drawing/2014/main" id="{CF959713-4B72-4F4E-83A4-D806BF290053}"/>
              </a:ext>
            </a:extLst>
          </p:cNvPr>
          <p:cNvCxnSpPr/>
          <p:nvPr/>
        </p:nvCxnSpPr>
        <p:spPr>
          <a:xfrm>
            <a:off x="4604813" y="3748251"/>
            <a:ext cx="307200" cy="0"/>
          </a:xfrm>
          <a:prstGeom prst="straightConnector1">
            <a:avLst/>
          </a:prstGeom>
          <a:noFill/>
          <a:ln w="9525" cap="flat" cmpd="sng">
            <a:solidFill>
              <a:srgbClr val="5E5E5E"/>
            </a:solidFill>
            <a:prstDash val="solid"/>
            <a:round/>
            <a:headEnd type="triangle" w="med" len="med"/>
            <a:tailEnd type="triangle" w="med" len="med"/>
          </a:ln>
        </p:spPr>
      </p:cxnSp>
      <p:cxnSp>
        <p:nvCxnSpPr>
          <p:cNvPr id="13" name="Google Shape;129;g83ddf61570_0_15">
            <a:extLst>
              <a:ext uri="{FF2B5EF4-FFF2-40B4-BE49-F238E27FC236}">
                <a16:creationId xmlns:a16="http://schemas.microsoft.com/office/drawing/2014/main" id="{87656969-9D1D-4432-B6B0-CA99E2A59796}"/>
              </a:ext>
            </a:extLst>
          </p:cNvPr>
          <p:cNvCxnSpPr/>
          <p:nvPr/>
        </p:nvCxnSpPr>
        <p:spPr>
          <a:xfrm>
            <a:off x="7358284" y="2847979"/>
            <a:ext cx="307200" cy="0"/>
          </a:xfrm>
          <a:prstGeom prst="straightConnector1">
            <a:avLst/>
          </a:prstGeom>
          <a:noFill/>
          <a:ln w="9525" cap="flat" cmpd="sng">
            <a:solidFill>
              <a:srgbClr val="5E5E5E"/>
            </a:solidFill>
            <a:prstDash val="solid"/>
            <a:round/>
            <a:headEnd type="triangl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83ddf61570_0_15"/>
          <p:cNvSpPr txBox="1">
            <a:spLocks noGrp="1"/>
          </p:cNvSpPr>
          <p:nvPr>
            <p:ph type="title"/>
          </p:nvPr>
        </p:nvSpPr>
        <p:spPr>
          <a:xfrm>
            <a:off x="0" y="0"/>
            <a:ext cx="4572000" cy="70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 </a:t>
            </a:r>
            <a:endParaRPr>
              <a:solidFill>
                <a:srgbClr val="000000"/>
              </a:solidFill>
            </a:endParaRPr>
          </a:p>
        </p:txBody>
      </p:sp>
      <p:sp>
        <p:nvSpPr>
          <p:cNvPr id="120" name="Google Shape;120;g83ddf61570_0_15"/>
          <p:cNvSpPr txBox="1">
            <a:spLocks noGrp="1"/>
          </p:cNvSpPr>
          <p:nvPr>
            <p:ph type="body" idx="1"/>
          </p:nvPr>
        </p:nvSpPr>
        <p:spPr>
          <a:xfrm>
            <a:off x="82475" y="705222"/>
            <a:ext cx="8520600" cy="425968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endParaRPr dirty="0">
              <a:solidFill>
                <a:schemeClr val="lt1"/>
              </a:solidFill>
            </a:endParaRPr>
          </a:p>
          <a:p>
            <a:pPr marL="285750" lvl="0" indent="-171450" algn="l" rtl="0">
              <a:lnSpc>
                <a:spcPct val="150000"/>
              </a:lnSpc>
              <a:spcBef>
                <a:spcPts val="0"/>
              </a:spcBef>
              <a:spcAft>
                <a:spcPts val="0"/>
              </a:spcAft>
              <a:buSzPts val="1800"/>
              <a:buFont typeface="Noto Sans Symbols"/>
              <a:buNone/>
            </a:pPr>
            <a:endParaRPr dirty="0">
              <a:solidFill>
                <a:schemeClr val="lt1"/>
              </a:solidFill>
            </a:endParaRPr>
          </a:p>
        </p:txBody>
      </p:sp>
      <p:sp>
        <p:nvSpPr>
          <p:cNvPr id="126" name="Google Shape;126;g83ddf61570_0_15"/>
          <p:cNvSpPr txBox="1"/>
          <p:nvPr/>
        </p:nvSpPr>
        <p:spPr>
          <a:xfrm>
            <a:off x="165894" y="2941047"/>
            <a:ext cx="5062800" cy="9855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accent3"/>
              </a:buClr>
              <a:buSzPts val="1800"/>
              <a:buFont typeface="Noto Sans Symbols"/>
              <a:buChar char="▪"/>
            </a:pPr>
            <a:endParaRPr sz="1800" dirty="0">
              <a:solidFill>
                <a:schemeClr val="lt1"/>
              </a:solidFill>
              <a:latin typeface="Average"/>
              <a:ea typeface="Average"/>
              <a:cs typeface="Average"/>
              <a:sym typeface="Average"/>
            </a:endParaRPr>
          </a:p>
        </p:txBody>
      </p:sp>
      <p:sp>
        <p:nvSpPr>
          <p:cNvPr id="15" name="Google Shape;135;g83ddf61570_0_20">
            <a:extLst>
              <a:ext uri="{FF2B5EF4-FFF2-40B4-BE49-F238E27FC236}">
                <a16:creationId xmlns:a16="http://schemas.microsoft.com/office/drawing/2014/main" id="{D1153F9D-6661-4FF3-A7DB-2B01878B850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Reviews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sp>
        <p:nvSpPr>
          <p:cNvPr id="16" name="Google Shape;114;g83d7f3170d_0_5">
            <a:extLst>
              <a:ext uri="{FF2B5EF4-FFF2-40B4-BE49-F238E27FC236}">
                <a16:creationId xmlns:a16="http://schemas.microsoft.com/office/drawing/2014/main" id="{EF17390D-C22C-43CC-9DD7-069D480F10A3}"/>
              </a:ext>
            </a:extLst>
          </p:cNvPr>
          <p:cNvSpPr txBox="1">
            <a:spLocks/>
          </p:cNvSpPr>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cross checked the ‘</a:t>
            </a:r>
            <a:r>
              <a:rPr lang="en-US" sz="1400" b="1" dirty="0" err="1">
                <a:solidFill>
                  <a:srgbClr val="000000"/>
                </a:solidFill>
                <a:latin typeface="Arial"/>
                <a:cs typeface="Arial"/>
                <a:sym typeface="Arial"/>
              </a:rPr>
              <a:t>review_count</a:t>
            </a:r>
            <a:r>
              <a:rPr lang="en-US" sz="1400" b="1" dirty="0">
                <a:solidFill>
                  <a:srgbClr val="000000"/>
                </a:solidFill>
                <a:latin typeface="Arial"/>
                <a:cs typeface="Arial"/>
                <a:sym typeface="Arial"/>
              </a:rPr>
              <a:t>’ </a:t>
            </a:r>
            <a:r>
              <a:rPr lang="en-US" sz="1400" dirty="0">
                <a:solidFill>
                  <a:srgbClr val="000000"/>
                </a:solidFill>
                <a:latin typeface="Arial"/>
                <a:cs typeface="Arial"/>
                <a:sym typeface="Arial"/>
              </a:rPr>
              <a:t>variable in the user dataset by aggregating the number of reviews given by each user from the review dataset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found that 22,836 users have more count of reviews of the aggregated review counts than the given review count.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In review dataset, we found that there were cases where a unique user would rate one restaurant several times throughout his/her history. For such case, we only kept the most recent review since it reflected the user’s latest preference.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Extracted sentiments from the review text by using stop words and </a:t>
            </a:r>
            <a:r>
              <a:rPr lang="en-US" sz="1400" dirty="0" err="1">
                <a:solidFill>
                  <a:srgbClr val="000000"/>
                </a:solidFill>
                <a:latin typeface="Arial"/>
                <a:cs typeface="Arial"/>
                <a:sym typeface="Arial"/>
              </a:rPr>
              <a:t>nltk</a:t>
            </a:r>
            <a:r>
              <a:rPr lang="en-US" sz="1400" dirty="0">
                <a:solidFill>
                  <a:srgbClr val="000000"/>
                </a:solidFill>
                <a:latin typeface="Arial"/>
                <a:cs typeface="Arial"/>
                <a:sym typeface="Arial"/>
              </a:rPr>
              <a:t> libraries.</a:t>
            </a:r>
          </a:p>
          <a:p>
            <a:pPr marL="0" indent="0">
              <a:buClr>
                <a:srgbClr val="000000"/>
              </a:buClr>
              <a:buFont typeface="Average"/>
              <a:buNone/>
            </a:pPr>
            <a:endParaRPr lang="en-US" sz="1400" dirty="0">
              <a:solidFill>
                <a:srgbClr val="000000"/>
              </a:solidFill>
              <a:latin typeface="Arial"/>
              <a:cs typeface="Arial"/>
              <a:sym typeface="Arial"/>
            </a:endParaRPr>
          </a:p>
          <a:p>
            <a:pPr marL="285750" indent="-285750">
              <a:spcBef>
                <a:spcPts val="1600"/>
              </a:spcBef>
              <a:buFont typeface="Wingdings" panose="05000000000000000000" pitchFamily="2" charset="2"/>
              <a:buChar char="§"/>
            </a:pPr>
            <a:endParaRPr lang="en-US" dirty="0">
              <a:solidFill>
                <a:srgbClr val="000000"/>
              </a:solidFill>
            </a:endParaRPr>
          </a:p>
          <a:p>
            <a:pPr marL="285750" indent="-285750">
              <a:spcBef>
                <a:spcPts val="1600"/>
              </a:spcBef>
              <a:buFont typeface="Wingdings" panose="05000000000000000000" pitchFamily="2" charset="2"/>
              <a:buChar char="§"/>
            </a:pPr>
            <a:endParaRPr lang="en-US" dirty="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u="sng" dirty="0">
                <a:solidFill>
                  <a:srgbClr val="000000"/>
                </a:solidFill>
                <a:latin typeface="Arial"/>
              </a:rPr>
              <a:t>Business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Businesses with open = 1 tag were only considered</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Considered only Illinois-based restaurants in our dataset</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Features considered for the recommender system :-</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stars</a:t>
            </a:r>
          </a:p>
          <a:p>
            <a:pPr marL="628650" lvl="0" indent="-285750">
              <a:lnSpc>
                <a:spcPct val="115000"/>
              </a:lnSpc>
              <a:buSzPts val="1800"/>
              <a:buFont typeface="Arial" panose="020B0604020202020204" pitchFamily="34" charset="0"/>
              <a:buChar char="•"/>
            </a:pPr>
            <a:r>
              <a:rPr lang="en-US" dirty="0">
                <a:solidFill>
                  <a:srgbClr val="000000"/>
                </a:solidFill>
                <a:latin typeface="Arial"/>
              </a:rPr>
              <a:t>Review counts of each restaurant</a:t>
            </a:r>
          </a:p>
          <a:p>
            <a:pPr marL="628650" lvl="0" indent="-285750">
              <a:lnSpc>
                <a:spcPct val="115000"/>
              </a:lnSpc>
              <a:buSzPts val="1800"/>
              <a:buFont typeface="Arial" panose="020B0604020202020204" pitchFamily="34" charset="0"/>
              <a:buChar char="•"/>
            </a:pPr>
            <a:r>
              <a:rPr lang="en-US" dirty="0">
                <a:solidFill>
                  <a:srgbClr val="000000"/>
                </a:solidFill>
                <a:latin typeface="Arial"/>
              </a:rPr>
              <a:t>Categories of the restaurants as item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Out of 436 tags we decided to keep top 60 tags with highest popularities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‘Attributes’ column in the dataset was extrapolated to create new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Computed TF-IDF for each tag which will be used as weights during model fitting</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We have incorporated the median income for each zip code from the secondary dataset </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7" name="Picture 6">
            <a:extLst>
              <a:ext uri="{FF2B5EF4-FFF2-40B4-BE49-F238E27FC236}">
                <a16:creationId xmlns:a16="http://schemas.microsoft.com/office/drawing/2014/main" id="{8AE24471-478B-43EF-A30A-4FB9BAAECB1C}"/>
              </a:ext>
            </a:extLst>
          </p:cNvPr>
          <p:cNvPicPr/>
          <p:nvPr/>
        </p:nvPicPr>
        <p:blipFill rotWithShape="1">
          <a:blip r:embed="rId3"/>
          <a:srcRect l="40266" t="46574" r="37177" b="28864"/>
          <a:stretch/>
        </p:blipFill>
        <p:spPr bwMode="auto">
          <a:xfrm>
            <a:off x="6383546" y="777264"/>
            <a:ext cx="2570673" cy="2043574"/>
          </a:xfrm>
          <a:prstGeom prst="rect">
            <a:avLst/>
          </a:prstGeom>
          <a:ln>
            <a:solidFill>
              <a:schemeClr val="bg1"/>
            </a:solidFill>
          </a:ln>
          <a:extLst>
            <a:ext uri="{53640926-AAD7-44D8-BBD7-CCE9431645EC}">
              <a14:shadowObscured xmlns:a14="http://schemas.microsoft.com/office/drawing/2010/main"/>
            </a:ext>
          </a:extLst>
        </p:spPr>
      </p:pic>
      <p:pic>
        <p:nvPicPr>
          <p:cNvPr id="1026" name="Picture 2">
            <a:extLst>
              <a:ext uri="{FF2B5EF4-FFF2-40B4-BE49-F238E27FC236}">
                <a16:creationId xmlns:a16="http://schemas.microsoft.com/office/drawing/2014/main" id="{D44D266E-BCD0-4E9B-897D-6A4C54843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7048" y="3605841"/>
            <a:ext cx="5132995" cy="137783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endParaRPr dirty="0">
              <a:solidFill>
                <a:srgbClr val="000000"/>
              </a:solidFill>
            </a:endParaRPr>
          </a:p>
        </p:txBody>
      </p:sp>
      <p:sp>
        <p:nvSpPr>
          <p:cNvPr id="135" name="Google Shape;135;g83ddf61570_0_20"/>
          <p:cNvSpPr txBox="1">
            <a:spLocks noGrp="1"/>
          </p:cNvSpPr>
          <p:nvPr>
            <p:ph type="body" idx="1"/>
          </p:nvPr>
        </p:nvSpPr>
        <p:spPr>
          <a:xfrm>
            <a:off x="156322" y="785393"/>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dirty="0">
                <a:solidFill>
                  <a:srgbClr val="000000"/>
                </a:solidFill>
              </a:rPr>
              <a:t>Business:                       </a:t>
            </a:r>
            <a:r>
              <a:rPr lang="en-US" sz="1350" b="1" dirty="0">
                <a:solidFill>
                  <a:srgbClr val="000000"/>
                </a:solidFill>
                <a:highlight>
                  <a:srgbClr val="FFFFFF"/>
                </a:highlight>
                <a:latin typeface="Arial"/>
                <a:ea typeface="Arial"/>
                <a:cs typeface="Arial"/>
                <a:sym typeface="Arial"/>
              </a:rPr>
              <a:t>Distribution of restaurant business in Illinois</a:t>
            </a: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800"/>
              <a:buNone/>
            </a:pP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36" name="Google Shape;136;g83ddf61570_0_20"/>
          <p:cNvPicPr preferRelativeResize="0"/>
          <p:nvPr/>
        </p:nvPicPr>
        <p:blipFill>
          <a:blip r:embed="rId3">
            <a:alphaModFix/>
          </a:blip>
          <a:stretch>
            <a:fillRect/>
          </a:stretch>
        </p:blipFill>
        <p:spPr>
          <a:xfrm>
            <a:off x="587071" y="1136516"/>
            <a:ext cx="7559401" cy="3118089"/>
          </a:xfrm>
          <a:prstGeom prst="rect">
            <a:avLst/>
          </a:prstGeom>
          <a:noFill/>
          <a:ln>
            <a:noFill/>
          </a:ln>
        </p:spPr>
      </p:pic>
    </p:spTree>
    <p:extLst>
      <p:ext uri="{BB962C8B-B14F-4D97-AF65-F5344CB8AC3E}">
        <p14:creationId xmlns:p14="http://schemas.microsoft.com/office/powerpoint/2010/main" val="117015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83f00c33ef_0_5"/>
          <p:cNvSpPr txBox="1">
            <a:spLocks noGrp="1"/>
          </p:cNvSpPr>
          <p:nvPr>
            <p:ph type="ctrTitle"/>
          </p:nvPr>
        </p:nvSpPr>
        <p:spPr>
          <a:xfrm>
            <a:off x="0" y="0"/>
            <a:ext cx="1831800" cy="64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a:solidFill>
                  <a:srgbClr val="000000"/>
                </a:solidFill>
                <a:latin typeface="Bree Serif"/>
                <a:ea typeface="Bree Serif"/>
                <a:cs typeface="Bree Serif"/>
                <a:sym typeface="Bree Serif"/>
              </a:rPr>
              <a:t>Agenda</a:t>
            </a:r>
            <a:endParaRPr sz="3000">
              <a:solidFill>
                <a:srgbClr val="000000"/>
              </a:solidFill>
              <a:latin typeface="Bree Serif"/>
              <a:ea typeface="Bree Serif"/>
              <a:cs typeface="Bree Serif"/>
              <a:sym typeface="Bree Serif"/>
            </a:endParaRPr>
          </a:p>
        </p:txBody>
      </p:sp>
      <p:sp>
        <p:nvSpPr>
          <p:cNvPr id="66" name="Google Shape;66;g83f00c33ef_0_5"/>
          <p:cNvSpPr txBox="1"/>
          <p:nvPr/>
        </p:nvSpPr>
        <p:spPr>
          <a:xfrm>
            <a:off x="483150" y="736950"/>
            <a:ext cx="8177700" cy="36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latin typeface="+mn-lt"/>
                <a:ea typeface="Average"/>
                <a:cs typeface="Average"/>
                <a:sym typeface="Average"/>
              </a:rPr>
              <a:t>1.	Problem Statement</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2.	Data Preparation &amp; Data Cleaning</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3. 	EDA</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4.	Models</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5.	Lessons Learned and Future Plans</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6.	Deployment</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7.	Questions</a:t>
            </a:r>
            <a:endParaRPr sz="2500" dirty="0">
              <a:latin typeface="+mn-lt"/>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u="sng" dirty="0">
                <a:solidFill>
                  <a:srgbClr val="000000"/>
                </a:solidFill>
                <a:latin typeface="Arial"/>
              </a:rPr>
              <a:t>Review</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To remove user biases from the ratings provided by the user, we have standardized the users’ rating by subtracting their mean rating, and converting it to [-1,1]</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u="sng" dirty="0">
                <a:solidFill>
                  <a:srgbClr val="000000"/>
                </a:solidFill>
                <a:latin typeface="Arial"/>
              </a:rPr>
              <a:t>Users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Heuristically we have selected the features from the ‘users’ dataset which are not sparse.</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reviews</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times the reviews were regarded as useful</a:t>
            </a:r>
          </a:p>
          <a:p>
            <a:pPr marL="628650" lvl="0" indent="-285750">
              <a:lnSpc>
                <a:spcPct val="115000"/>
              </a:lnSpc>
              <a:buSzPts val="1800"/>
              <a:buFont typeface="Arial" panose="020B0604020202020204" pitchFamily="34" charset="0"/>
              <a:buChar char="•"/>
            </a:pPr>
            <a:r>
              <a:rPr lang="en-US" dirty="0">
                <a:solidFill>
                  <a:srgbClr val="000000"/>
                </a:solidFill>
                <a:latin typeface="Arial"/>
              </a:rPr>
              <a:t>Whether the user is active/elite user in Yelp</a:t>
            </a:r>
          </a:p>
          <a:p>
            <a:pPr marL="628650" lvl="0" indent="-285750">
              <a:lnSpc>
                <a:spcPct val="115000"/>
              </a:lnSpc>
              <a:buSzPts val="1800"/>
              <a:buFont typeface="Arial" panose="020B0604020202020204" pitchFamily="34" charset="0"/>
              <a:buChar char="•"/>
            </a:pPr>
            <a:r>
              <a:rPr lang="en-US" dirty="0">
                <a:solidFill>
                  <a:srgbClr val="000000"/>
                </a:solidFill>
                <a:latin typeface="Arial"/>
              </a:rPr>
              <a:t>User’s favorite restaurant category from past interactions</a:t>
            </a:r>
          </a:p>
          <a:p>
            <a:pPr marL="628650" lvl="0" indent="-285750">
              <a:lnSpc>
                <a:spcPct val="115000"/>
              </a:lnSpc>
              <a:buSzPts val="1800"/>
              <a:buFont typeface="Arial" panose="020B0604020202020204" pitchFamily="34" charset="0"/>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a:p>
            <a:pPr marL="0" lvl="0" indent="0">
              <a:lnSpc>
                <a:spcPct val="115000"/>
              </a:lnSpc>
              <a:buSzPts val="1800"/>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spTree>
    <p:extLst>
      <p:ext uri="{BB962C8B-B14F-4D97-AF65-F5344CB8AC3E}">
        <p14:creationId xmlns:p14="http://schemas.microsoft.com/office/powerpoint/2010/main" val="3950881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pic>
        <p:nvPicPr>
          <p:cNvPr id="1026" name="Picture 2">
            <a:extLst>
              <a:ext uri="{FF2B5EF4-FFF2-40B4-BE49-F238E27FC236}">
                <a16:creationId xmlns:a16="http://schemas.microsoft.com/office/drawing/2014/main" id="{B584BE54-DF3D-4CD5-BD56-B5DE3BD57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17" y="3815994"/>
            <a:ext cx="5745192" cy="12427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22689F-CEAD-4D21-B416-E21E8137A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17" y="2640798"/>
            <a:ext cx="5872444" cy="124279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CC400E-F3AC-4A87-B477-598DDF74ECF9}"/>
              </a:ext>
            </a:extLst>
          </p:cNvPr>
          <p:cNvPicPr>
            <a:picLocks noChangeAspect="1"/>
          </p:cNvPicPr>
          <p:nvPr/>
        </p:nvPicPr>
        <p:blipFill rotWithShape="1">
          <a:blip r:embed="rId5"/>
          <a:srcRect t="15369"/>
          <a:stretch/>
        </p:blipFill>
        <p:spPr>
          <a:xfrm>
            <a:off x="6761048" y="3094326"/>
            <a:ext cx="2382952" cy="1941571"/>
          </a:xfrm>
          <a:prstGeom prst="rect">
            <a:avLst/>
          </a:prstGeom>
        </p:spPr>
      </p:pic>
      <p:sp>
        <p:nvSpPr>
          <p:cNvPr id="3" name="TextBox 2">
            <a:extLst>
              <a:ext uri="{FF2B5EF4-FFF2-40B4-BE49-F238E27FC236}">
                <a16:creationId xmlns:a16="http://schemas.microsoft.com/office/drawing/2014/main" id="{80CFE19E-B2EF-4F23-998B-D54EB29306E6}"/>
              </a:ext>
            </a:extLst>
          </p:cNvPr>
          <p:cNvSpPr txBox="1"/>
          <p:nvPr/>
        </p:nvSpPr>
        <p:spPr>
          <a:xfrm>
            <a:off x="7772400" y="2917246"/>
            <a:ext cx="1371600" cy="307777"/>
          </a:xfrm>
          <a:prstGeom prst="rect">
            <a:avLst/>
          </a:prstGeom>
          <a:noFill/>
        </p:spPr>
        <p:txBody>
          <a:bodyPr wrap="square" rtlCol="0">
            <a:spAutoFit/>
          </a:bodyPr>
          <a:lstStyle/>
          <a:p>
            <a:r>
              <a:rPr lang="en-US" dirty="0"/>
              <a:t>Restaurant</a:t>
            </a:r>
          </a:p>
        </p:txBody>
      </p:sp>
      <p:sp>
        <p:nvSpPr>
          <p:cNvPr id="8" name="Text Box 4">
            <a:extLst>
              <a:ext uri="{FF2B5EF4-FFF2-40B4-BE49-F238E27FC236}">
                <a16:creationId xmlns:a16="http://schemas.microsoft.com/office/drawing/2014/main" id="{AF3C8EC7-C2CD-4490-A95F-E753BDCDC276}"/>
              </a:ext>
            </a:extLst>
          </p:cNvPr>
          <p:cNvSpPr txBox="1">
            <a:spLocks noChangeArrowheads="1"/>
          </p:cNvSpPr>
          <p:nvPr/>
        </p:nvSpPr>
        <p:spPr bwMode="auto">
          <a:xfrm>
            <a:off x="0" y="1268259"/>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nSpc>
                <a:spcPct val="115000"/>
              </a:lnSpc>
              <a:buSzPts val="1800"/>
              <a:buFont typeface="Wingdings" panose="05000000000000000000" pitchFamily="2" charset="2"/>
              <a:buChar char="§"/>
            </a:pPr>
            <a:r>
              <a:rPr lang="en-US" dirty="0">
                <a:solidFill>
                  <a:srgbClr val="000000"/>
                </a:solidFill>
                <a:latin typeface="Arial"/>
              </a:rPr>
              <a:t>Using past interactions recorded between users and restaurants, we create interaction matrix</a:t>
            </a:r>
          </a:p>
          <a:p>
            <a:pPr marL="285750" indent="-285750">
              <a:lnSpc>
                <a:spcPct val="115000"/>
              </a:lnSpc>
              <a:buSzPts val="1800"/>
              <a:buFont typeface="Wingdings" panose="05000000000000000000" pitchFamily="2" charset="2"/>
              <a:buChar char="§"/>
            </a:pPr>
            <a:r>
              <a:rPr lang="en-US" dirty="0">
                <a:solidFill>
                  <a:srgbClr val="000000"/>
                </a:solidFill>
                <a:latin typeface="Arial"/>
              </a:rPr>
              <a:t>This helps in detecting similar users and/or Similar restaurants</a:t>
            </a:r>
          </a:p>
          <a:p>
            <a:pPr marL="285750" indent="-285750">
              <a:lnSpc>
                <a:spcPct val="115000"/>
              </a:lnSpc>
              <a:buSzPts val="1800"/>
              <a:buFont typeface="Wingdings" panose="05000000000000000000" pitchFamily="2" charset="2"/>
              <a:buChar char="§"/>
            </a:pPr>
            <a:r>
              <a:rPr lang="en-US" dirty="0">
                <a:solidFill>
                  <a:srgbClr val="000000"/>
                </a:solidFill>
                <a:latin typeface="Arial"/>
              </a:rPr>
              <a:t>In our dataset we have large sparsity, which could affect performance of Collaborative filtering</a:t>
            </a:r>
          </a:p>
        </p:txBody>
      </p:sp>
      <p:sp>
        <p:nvSpPr>
          <p:cNvPr id="9" name="Google Shape;135;g83ddf61570_0_20">
            <a:extLst>
              <a:ext uri="{FF2B5EF4-FFF2-40B4-BE49-F238E27FC236}">
                <a16:creationId xmlns:a16="http://schemas.microsoft.com/office/drawing/2014/main" id="{46899FCE-F42C-475C-9B8B-FA9D7961765A}"/>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Interaction</a:t>
            </a:r>
            <a:r>
              <a:rPr lang="en-US" dirty="0">
                <a:solidFill>
                  <a:srgbClr val="000000"/>
                </a:solidFill>
              </a:rPr>
              <a:t> </a:t>
            </a:r>
            <a:r>
              <a:rPr lang="en-US" u="sng" dirty="0">
                <a:solidFill>
                  <a:srgbClr val="000000"/>
                </a:solidFill>
              </a:rPr>
              <a:t>Matrix</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graphicFrame>
        <p:nvGraphicFramePr>
          <p:cNvPr id="5" name="Table 4">
            <a:extLst>
              <a:ext uri="{FF2B5EF4-FFF2-40B4-BE49-F238E27FC236}">
                <a16:creationId xmlns:a16="http://schemas.microsoft.com/office/drawing/2014/main" id="{F5B830DB-A714-43E1-886F-0959F68901DB}"/>
              </a:ext>
            </a:extLst>
          </p:cNvPr>
          <p:cNvGraphicFramePr>
            <a:graphicFrameLocks noGrp="1"/>
          </p:cNvGraphicFramePr>
          <p:nvPr>
            <p:extLst>
              <p:ext uri="{D42A27DB-BD31-4B8C-83A1-F6EECF244321}">
                <p14:modId xmlns:p14="http://schemas.microsoft.com/office/powerpoint/2010/main" val="1750777752"/>
              </p:ext>
            </p:extLst>
          </p:nvPr>
        </p:nvGraphicFramePr>
        <p:xfrm>
          <a:off x="6594438" y="2075551"/>
          <a:ext cx="1489129" cy="863680"/>
        </p:xfrm>
        <a:graphic>
          <a:graphicData uri="http://schemas.openxmlformats.org/drawingml/2006/table">
            <a:tbl>
              <a:tblPr>
                <a:tableStyleId>{073A0DAA-6AF3-43AB-8588-CEC1D06C72B9}</a:tableStyleId>
              </a:tblPr>
              <a:tblGrid>
                <a:gridCol w="1489129">
                  <a:extLst>
                    <a:ext uri="{9D8B030D-6E8A-4147-A177-3AD203B41FA5}">
                      <a16:colId xmlns:a16="http://schemas.microsoft.com/office/drawing/2014/main" val="2060206738"/>
                    </a:ext>
                  </a:extLst>
                </a:gridCol>
              </a:tblGrid>
              <a:tr h="324283">
                <a:tc>
                  <a:txBody>
                    <a:bodyPr/>
                    <a:lstStyle/>
                    <a:p>
                      <a:pPr algn="l" fontAlgn="ctr"/>
                      <a:r>
                        <a:rPr lang="en-US" sz="800" u="none" strike="noStrike" dirty="0">
                          <a:solidFill>
                            <a:schemeClr val="bg1">
                              <a:lumMod val="50000"/>
                            </a:schemeClr>
                          </a:solidFill>
                          <a:effectLst/>
                        </a:rPr>
                        <a:t>Number of users: 92381</a:t>
                      </a:r>
                      <a:endParaRPr lang="en-US" sz="8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47579574"/>
                  </a:ext>
                </a:extLst>
              </a:tr>
              <a:tr h="228073">
                <a:tc>
                  <a:txBody>
                    <a:bodyPr/>
                    <a:lstStyle/>
                    <a:p>
                      <a:pPr algn="l" fontAlgn="ctr"/>
                      <a:r>
                        <a:rPr lang="en-US" sz="800" u="none" strike="noStrike" dirty="0">
                          <a:solidFill>
                            <a:schemeClr val="bg1">
                              <a:lumMod val="50000"/>
                            </a:schemeClr>
                          </a:solidFill>
                          <a:effectLst/>
                        </a:rPr>
                        <a:t>Number of models: 10093</a:t>
                      </a:r>
                      <a:endParaRPr lang="en-US" sz="8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065459300"/>
                  </a:ext>
                </a:extLst>
              </a:tr>
              <a:tr h="311324">
                <a:tc>
                  <a:txBody>
                    <a:bodyPr/>
                    <a:lstStyle/>
                    <a:p>
                      <a:pPr algn="l" fontAlgn="ctr"/>
                      <a:r>
                        <a:rPr lang="en-US" sz="800" u="none" strike="noStrike" dirty="0">
                          <a:solidFill>
                            <a:schemeClr val="bg1">
                              <a:lumMod val="50000"/>
                            </a:schemeClr>
                          </a:solidFill>
                          <a:effectLst/>
                        </a:rPr>
                        <a:t>Sparsity: 95.6%</a:t>
                      </a:r>
                      <a:endParaRPr lang="en-US" sz="8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731758108"/>
                  </a:ext>
                </a:extLst>
              </a:tr>
            </a:tbl>
          </a:graphicData>
        </a:graphic>
      </p:graphicFrame>
    </p:spTree>
    <p:extLst>
      <p:ext uri="{BB962C8B-B14F-4D97-AF65-F5344CB8AC3E}">
        <p14:creationId xmlns:p14="http://schemas.microsoft.com/office/powerpoint/2010/main" val="3869479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5BED-6115-B349-8A22-BB28A42F2357}"/>
              </a:ext>
            </a:extLst>
          </p:cNvPr>
          <p:cNvSpPr>
            <a:spLocks noGrp="1"/>
          </p:cNvSpPr>
          <p:nvPr>
            <p:ph type="title"/>
          </p:nvPr>
        </p:nvSpPr>
        <p:spPr>
          <a:xfrm>
            <a:off x="82474" y="98238"/>
            <a:ext cx="4974157" cy="572700"/>
          </a:xfrm>
        </p:spPr>
        <p:txBody>
          <a:bodyPr/>
          <a:lstStyle/>
          <a:p>
            <a:r>
              <a:rPr lang="en-US" dirty="0">
                <a:solidFill>
                  <a:srgbClr val="000000"/>
                </a:solidFill>
                <a:highlight>
                  <a:srgbClr val="FF0000"/>
                </a:highlight>
              </a:rPr>
              <a:t>Exploratory Data Analysis</a:t>
            </a:r>
            <a:endParaRPr lang="en-US" dirty="0"/>
          </a:p>
        </p:txBody>
      </p:sp>
      <p:pic>
        <p:nvPicPr>
          <p:cNvPr id="7" name="Picture 6">
            <a:extLst>
              <a:ext uri="{FF2B5EF4-FFF2-40B4-BE49-F238E27FC236}">
                <a16:creationId xmlns:a16="http://schemas.microsoft.com/office/drawing/2014/main" id="{5F8E4AA9-C320-504A-9FD0-812D2D2D8723}"/>
              </a:ext>
            </a:extLst>
          </p:cNvPr>
          <p:cNvPicPr>
            <a:picLocks noChangeAspect="1"/>
          </p:cNvPicPr>
          <p:nvPr/>
        </p:nvPicPr>
        <p:blipFill>
          <a:blip r:embed="rId3"/>
          <a:stretch>
            <a:fillRect/>
          </a:stretch>
        </p:blipFill>
        <p:spPr>
          <a:xfrm>
            <a:off x="713232" y="1469500"/>
            <a:ext cx="4798568" cy="3233818"/>
          </a:xfrm>
          <a:prstGeom prst="rect">
            <a:avLst/>
          </a:prstGeom>
        </p:spPr>
      </p:pic>
      <p:sp>
        <p:nvSpPr>
          <p:cNvPr id="8" name="TextBox 7">
            <a:extLst>
              <a:ext uri="{FF2B5EF4-FFF2-40B4-BE49-F238E27FC236}">
                <a16:creationId xmlns:a16="http://schemas.microsoft.com/office/drawing/2014/main" id="{A431C074-380E-644C-84BA-CEF1DAFB9E39}"/>
              </a:ext>
            </a:extLst>
          </p:cNvPr>
          <p:cNvSpPr txBox="1"/>
          <p:nvPr/>
        </p:nvSpPr>
        <p:spPr>
          <a:xfrm>
            <a:off x="960120" y="841248"/>
            <a:ext cx="5431536" cy="523220"/>
          </a:xfrm>
          <a:prstGeom prst="rect">
            <a:avLst/>
          </a:prstGeom>
          <a:noFill/>
        </p:spPr>
        <p:txBody>
          <a:bodyPr wrap="square" rtlCol="0">
            <a:spAutoFit/>
          </a:bodyPr>
          <a:lstStyle/>
          <a:p>
            <a:r>
              <a:rPr lang="en-US" b="1" dirty="0">
                <a:latin typeface="Average" panose="020B0604020202020204" charset="0"/>
              </a:rPr>
              <a:t>DISTRIBUTION OF REVIEW COUNTS FOR FIRST 22 VALUES</a:t>
            </a:r>
            <a:endParaRPr lang="en-US" dirty="0"/>
          </a:p>
          <a:p>
            <a:endParaRPr lang="en-US" dirty="0"/>
          </a:p>
        </p:txBody>
      </p:sp>
    </p:spTree>
    <p:extLst>
      <p:ext uri="{BB962C8B-B14F-4D97-AF65-F5344CB8AC3E}">
        <p14:creationId xmlns:p14="http://schemas.microsoft.com/office/powerpoint/2010/main" val="3453164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Models</a:t>
            </a:r>
            <a:endParaRPr dirty="0"/>
          </a:p>
        </p:txBody>
      </p:sp>
      <p:pic>
        <p:nvPicPr>
          <p:cNvPr id="88" name="Google Shape;88;p15"/>
          <p:cNvPicPr preferRelativeResize="0"/>
          <p:nvPr/>
        </p:nvPicPr>
        <p:blipFill rotWithShape="1">
          <a:blip r:embed="rId3">
            <a:alphaModFix/>
          </a:blip>
          <a:srcRect/>
          <a:stretch/>
        </p:blipFill>
        <p:spPr>
          <a:xfrm>
            <a:off x="966662" y="1163578"/>
            <a:ext cx="1056739" cy="1054693"/>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91" name="Google Shape;91;p15"/>
          <p:cNvPicPr preferRelativeResize="0"/>
          <p:nvPr/>
        </p:nvPicPr>
        <p:blipFill rotWithShape="1">
          <a:blip r:embed="rId4">
            <a:alphaModFix/>
          </a:blip>
          <a:srcRect/>
          <a:stretch/>
        </p:blipFill>
        <p:spPr>
          <a:xfrm>
            <a:off x="897157" y="2571750"/>
            <a:ext cx="1126244" cy="1054693"/>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 name="Text Box 4">
            <a:extLst>
              <a:ext uri="{FF2B5EF4-FFF2-40B4-BE49-F238E27FC236}">
                <a16:creationId xmlns:a16="http://schemas.microsoft.com/office/drawing/2014/main" id="{E84A79AE-9DD7-43C0-9BE2-376BE2BBA31B}"/>
              </a:ext>
            </a:extLst>
          </p:cNvPr>
          <p:cNvSpPr txBox="1">
            <a:spLocks noChangeArrowheads="1"/>
          </p:cNvSpPr>
          <p:nvPr/>
        </p:nvSpPr>
        <p:spPr bwMode="auto">
          <a:xfrm>
            <a:off x="2121219" y="1388044"/>
            <a:ext cx="6601453" cy="82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gn="just"/>
            <a:r>
              <a:rPr lang="en-US" sz="1800" dirty="0">
                <a:solidFill>
                  <a:schemeClr val="bg1"/>
                </a:solidFill>
                <a:latin typeface="Arial"/>
              </a:rPr>
              <a:t> A Recommend</a:t>
            </a:r>
            <a:r>
              <a:rPr lang="en-US" sz="1800" dirty="0">
                <a:solidFill>
                  <a:schemeClr val="bg1"/>
                </a:solidFill>
              </a:rPr>
              <a:t>ation</a:t>
            </a:r>
            <a:r>
              <a:rPr lang="en-US" sz="1800" dirty="0">
                <a:solidFill>
                  <a:schemeClr val="bg1"/>
                </a:solidFill>
                <a:latin typeface="Arial"/>
              </a:rPr>
              <a:t> System refers to a system that can predict the future preference of a set of items for a user</a:t>
            </a:r>
          </a:p>
          <a:p>
            <a:pPr marL="0" lvl="0" indent="0" algn="just"/>
            <a:r>
              <a:rPr lang="en-US" dirty="0"/>
              <a:t>restaurant </a:t>
            </a:r>
            <a:r>
              <a:rPr lang="en-US" dirty="0" err="1"/>
              <a:t>functions.</a:t>
            </a:r>
            <a:r>
              <a:rPr lang="en-US" sz="1800" dirty="0" err="1"/>
              <a:t>zz</a:t>
            </a:r>
            <a:endParaRPr lang="en-US" sz="1800" dirty="0"/>
          </a:p>
        </p:txBody>
      </p:sp>
      <p:sp>
        <p:nvSpPr>
          <p:cNvPr id="8" name="Text Box 4">
            <a:extLst>
              <a:ext uri="{FF2B5EF4-FFF2-40B4-BE49-F238E27FC236}">
                <a16:creationId xmlns:a16="http://schemas.microsoft.com/office/drawing/2014/main" id="{DAC3C2E0-F8D7-4D39-BB79-D6612BEE7264}"/>
              </a:ext>
            </a:extLst>
          </p:cNvPr>
          <p:cNvSpPr txBox="1">
            <a:spLocks noChangeArrowheads="1"/>
          </p:cNvSpPr>
          <p:nvPr/>
        </p:nvSpPr>
        <p:spPr bwMode="auto">
          <a:xfrm>
            <a:off x="2155971" y="2571750"/>
            <a:ext cx="6699270" cy="2384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r>
              <a:rPr lang="en-US" sz="1800" dirty="0">
                <a:solidFill>
                  <a:schemeClr val="bg1"/>
                </a:solidFill>
              </a:rPr>
              <a:t>Following are the models which we used:-</a:t>
            </a:r>
          </a:p>
          <a:p>
            <a:pPr marL="285750" indent="-285750">
              <a:buClr>
                <a:schemeClr val="bg1"/>
              </a:buClr>
              <a:buFont typeface="Wingdings" pitchFamily="2" charset="2"/>
              <a:buChar char="§"/>
            </a:pPr>
            <a:r>
              <a:rPr lang="en-US" sz="1800" dirty="0">
                <a:solidFill>
                  <a:schemeClr val="bg1"/>
                </a:solidFill>
              </a:rPr>
              <a:t>Approximate Nearest Neighbors</a:t>
            </a:r>
          </a:p>
          <a:p>
            <a:pPr marL="285750" indent="-285750">
              <a:buClr>
                <a:schemeClr val="bg1"/>
              </a:buClr>
              <a:buFont typeface="Wingdings" pitchFamily="2" charset="2"/>
              <a:buChar char="§"/>
            </a:pPr>
            <a:r>
              <a:rPr lang="en-US" sz="1800" dirty="0">
                <a:solidFill>
                  <a:schemeClr val="bg1"/>
                </a:solidFill>
              </a:rPr>
              <a:t>Collaborative Filtering</a:t>
            </a:r>
          </a:p>
          <a:p>
            <a:pPr marL="285750" indent="-285750">
              <a:buClr>
                <a:schemeClr val="bg1"/>
              </a:buClr>
              <a:buFont typeface="Wingdings" pitchFamily="2" charset="2"/>
              <a:buChar char="§"/>
            </a:pPr>
            <a:r>
              <a:rPr lang="en-US" sz="1800" dirty="0">
                <a:solidFill>
                  <a:schemeClr val="bg1"/>
                </a:solidFill>
              </a:rPr>
              <a:t>Hybrid Matrix Factorization</a:t>
            </a:r>
          </a:p>
          <a:p>
            <a:pPr marL="0" indent="0">
              <a:buClr>
                <a:schemeClr val="bg1"/>
              </a:buClr>
            </a:pPr>
            <a:endParaRPr lang="en-US" sz="1800" dirty="0">
              <a:solidFill>
                <a:schemeClr val="bg1"/>
              </a:solidFill>
            </a:endParaRPr>
          </a:p>
          <a:p>
            <a:pPr marL="0" indent="0">
              <a:buClr>
                <a:schemeClr val="bg1"/>
              </a:buClr>
            </a:pPr>
            <a:r>
              <a:rPr lang="en-US" sz="1800" dirty="0">
                <a:solidFill>
                  <a:schemeClr val="bg1"/>
                </a:solidFill>
              </a:rPr>
              <a:t>Other models used: </a:t>
            </a:r>
          </a:p>
          <a:p>
            <a:pPr marL="285750" indent="-285750">
              <a:buClr>
                <a:schemeClr val="bg1"/>
              </a:buClr>
              <a:buFont typeface="Arial" panose="020B0604020202020204" pitchFamily="34" charset="0"/>
              <a:buChar char="•"/>
            </a:pPr>
            <a:r>
              <a:rPr lang="en-US" sz="1800" dirty="0">
                <a:solidFill>
                  <a:schemeClr val="bg1"/>
                </a:solidFill>
              </a:rPr>
              <a:t>KNN using surprise</a:t>
            </a:r>
          </a:p>
          <a:p>
            <a:pPr marL="285750" indent="-285750">
              <a:buClr>
                <a:schemeClr val="bg1"/>
              </a:buClr>
              <a:buFont typeface="Arial" panose="020B0604020202020204" pitchFamily="34" charset="0"/>
              <a:buChar char="•"/>
            </a:pPr>
            <a:r>
              <a:rPr lang="en-US" sz="1800" dirty="0">
                <a:solidFill>
                  <a:schemeClr val="bg1"/>
                </a:solidFill>
              </a:rPr>
              <a:t>Naïve Bayes and cosine similarity</a:t>
            </a:r>
          </a:p>
          <a:p>
            <a:pPr marL="0" indent="0">
              <a:buClr>
                <a:schemeClr val="bg1"/>
              </a:buClr>
            </a:pPr>
            <a:endParaRPr lang="en-US" sz="1800" dirty="0">
              <a:solidFill>
                <a:schemeClr val="bg1"/>
              </a:solidFill>
            </a:endParaRPr>
          </a:p>
          <a:p>
            <a:pPr marL="0" lvl="0" indent="0" algn="just">
              <a:buSzPts val="1600"/>
            </a:pPr>
            <a:endParaRPr lang="en-US" sz="1800" dirty="0"/>
          </a:p>
          <a:p>
            <a:pPr marL="0" lvl="0" indent="0"/>
            <a:endParaRPr lang="en-US" sz="1800" dirty="0">
              <a:solidFill>
                <a:srgbClr val="383838"/>
              </a:solidFill>
            </a:endParaRPr>
          </a:p>
          <a:p>
            <a:pPr marL="0" lvl="0" indent="0"/>
            <a:endParaRPr lang="en-US" sz="1800" dirty="0">
              <a:solidFill>
                <a:srgbClr val="383838"/>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Approximate Nearest Neighbors:-</a:t>
            </a:r>
          </a:p>
          <a:p>
            <a:pPr marL="285750" indent="-285750" algn="just">
              <a:buClr>
                <a:schemeClr val="bg1"/>
              </a:buClr>
              <a:buFont typeface="Wingdings" pitchFamily="2" charset="2"/>
              <a:buChar char="§"/>
            </a:pPr>
            <a:r>
              <a:rPr lang="en-US" sz="1300" dirty="0">
                <a:solidFill>
                  <a:schemeClr val="bg1">
                    <a:lumMod val="50000"/>
                  </a:schemeClr>
                </a:solidFill>
                <a:latin typeface="+mn-lt"/>
              </a:rPr>
              <a:t>Retrieves a “good guess” of the nearest neighbor. For that, the algorithm doesn’t guarantee to return the actual nearest neighbor in every case, in order to improve speed or save memory.</a:t>
            </a:r>
          </a:p>
          <a:p>
            <a:pPr marL="285750" indent="-285750" algn="just">
              <a:buClr>
                <a:schemeClr val="bg1"/>
              </a:buClr>
              <a:buFont typeface="Wingdings" pitchFamily="2" charset="2"/>
              <a:buChar char="§"/>
            </a:pPr>
            <a:r>
              <a:rPr lang="en-US" sz="1300" dirty="0">
                <a:solidFill>
                  <a:schemeClr val="bg1">
                    <a:lumMod val="50000"/>
                  </a:schemeClr>
                </a:solidFill>
                <a:latin typeface="+mn-lt"/>
              </a:rPr>
              <a:t>An approximate nearest neighbor search algorithm can return points, whose distance from the query is at most c times the distance from the query to its nearest points</a:t>
            </a:r>
            <a:r>
              <a:rPr lang="en-US" sz="1300" dirty="0">
                <a:solidFill>
                  <a:schemeClr val="bg1">
                    <a:lumMod val="50000"/>
                  </a:schemeClr>
                </a:solidFill>
              </a:rPr>
              <a:t>.</a:t>
            </a:r>
          </a:p>
          <a:p>
            <a:pPr marL="0" lvl="0" indent="0" algn="l" rtl="0">
              <a:spcBef>
                <a:spcPts val="0"/>
              </a:spcBef>
              <a:spcAft>
                <a:spcPts val="0"/>
              </a:spcAft>
              <a:buNone/>
            </a:pPr>
            <a:endParaRPr lang="en-US" sz="1300" dirty="0">
              <a:solidFill>
                <a:schemeClr val="bg1"/>
              </a:solidFill>
            </a:endParaRPr>
          </a:p>
          <a:p>
            <a:pPr marL="0" lvl="0" indent="0" algn="l" rtl="0">
              <a:spcBef>
                <a:spcPts val="0"/>
              </a:spcBef>
              <a:spcAft>
                <a:spcPts val="0"/>
              </a:spcAft>
              <a:buNone/>
            </a:pPr>
            <a:endParaRPr sz="1300" dirty="0">
              <a:solidFill>
                <a:schemeClr val="bg1"/>
              </a:solidFill>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3307708596"/>
              </p:ext>
            </p:extLst>
          </p:nvPr>
        </p:nvGraphicFramePr>
        <p:xfrm>
          <a:off x="7018846" y="2031377"/>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0.1806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0.0114</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2" y="2093991"/>
            <a:ext cx="6656538" cy="955518"/>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Option to tune hyperparameters to change the accuracy/speed trade-off.</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has small memory usage</a:t>
            </a:r>
            <a:endParaRPr lang="en-IN" sz="1300" dirty="0"/>
          </a:p>
        </p:txBody>
      </p:sp>
      <p:sp>
        <p:nvSpPr>
          <p:cNvPr id="9" name="TextBox 8">
            <a:extLst>
              <a:ext uri="{FF2B5EF4-FFF2-40B4-BE49-F238E27FC236}">
                <a16:creationId xmlns:a16="http://schemas.microsoft.com/office/drawing/2014/main" id="{84234B43-CA09-45DB-A908-26CDD3477D56}"/>
              </a:ext>
            </a:extLst>
          </p:cNvPr>
          <p:cNvSpPr txBox="1"/>
          <p:nvPr/>
        </p:nvSpPr>
        <p:spPr>
          <a:xfrm>
            <a:off x="80692" y="3251461"/>
            <a:ext cx="6656538" cy="655436"/>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does not support GPU processing.</a:t>
            </a:r>
          </a:p>
        </p:txBody>
      </p:sp>
      <p:graphicFrame>
        <p:nvGraphicFramePr>
          <p:cNvPr id="7" name="Table 6">
            <a:extLst>
              <a:ext uri="{FF2B5EF4-FFF2-40B4-BE49-F238E27FC236}">
                <a16:creationId xmlns:a16="http://schemas.microsoft.com/office/drawing/2014/main" id="{D81D920E-6968-45AF-98BF-F5BADD08CC97}"/>
              </a:ext>
            </a:extLst>
          </p:cNvPr>
          <p:cNvGraphicFramePr>
            <a:graphicFrameLocks noGrp="1"/>
          </p:cNvGraphicFramePr>
          <p:nvPr>
            <p:extLst>
              <p:ext uri="{D42A27DB-BD31-4B8C-83A1-F6EECF244321}">
                <p14:modId xmlns:p14="http://schemas.microsoft.com/office/powerpoint/2010/main" val="967369506"/>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Tree>
    <p:extLst>
      <p:ext uri="{BB962C8B-B14F-4D97-AF65-F5344CB8AC3E}">
        <p14:creationId xmlns:p14="http://schemas.microsoft.com/office/powerpoint/2010/main" val="1721373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highlight>
                  <a:srgbClr val="FF0000"/>
                </a:highlight>
              </a:rPr>
              <a:t>Models</a:t>
            </a:r>
            <a:endParaRPr dirty="0">
              <a:solidFill>
                <a:srgbClr val="000000"/>
              </a:solidFill>
              <a:highlight>
                <a:srgbClr val="FF0000"/>
              </a:highlight>
            </a:endParaRPr>
          </a:p>
          <a:p>
            <a:pPr marL="0" lvl="0" indent="0" algn="l" rtl="0">
              <a:spcBef>
                <a:spcPts val="0"/>
              </a:spcBef>
              <a:spcAft>
                <a:spcPts val="0"/>
              </a:spcAft>
              <a:buNone/>
            </a:pPr>
            <a:endParaRPr dirty="0"/>
          </a:p>
        </p:txBody>
      </p:sp>
      <p:pic>
        <p:nvPicPr>
          <p:cNvPr id="3" name="Picture 2" descr="A screenshot of a cell phone&#10;&#10;Description automatically generated">
            <a:extLst>
              <a:ext uri="{FF2B5EF4-FFF2-40B4-BE49-F238E27FC236}">
                <a16:creationId xmlns:a16="http://schemas.microsoft.com/office/drawing/2014/main" id="{033515EA-979F-5B43-BFC0-BBCE402F724F}"/>
              </a:ext>
            </a:extLst>
          </p:cNvPr>
          <p:cNvPicPr>
            <a:picLocks noChangeAspect="1"/>
          </p:cNvPicPr>
          <p:nvPr/>
        </p:nvPicPr>
        <p:blipFill>
          <a:blip r:embed="rId3"/>
          <a:stretch>
            <a:fillRect/>
          </a:stretch>
        </p:blipFill>
        <p:spPr>
          <a:xfrm>
            <a:off x="4572000" y="1337497"/>
            <a:ext cx="4398264" cy="3088199"/>
          </a:xfrm>
          <a:prstGeom prst="rect">
            <a:avLst/>
          </a:prstGeom>
        </p:spPr>
      </p:pic>
      <p:sp>
        <p:nvSpPr>
          <p:cNvPr id="4" name="TextBox 3">
            <a:extLst>
              <a:ext uri="{FF2B5EF4-FFF2-40B4-BE49-F238E27FC236}">
                <a16:creationId xmlns:a16="http://schemas.microsoft.com/office/drawing/2014/main" id="{4452BFD7-6956-C840-A559-7B695118D896}"/>
              </a:ext>
            </a:extLst>
          </p:cNvPr>
          <p:cNvSpPr txBox="1"/>
          <p:nvPr/>
        </p:nvSpPr>
        <p:spPr>
          <a:xfrm>
            <a:off x="420624" y="1143000"/>
            <a:ext cx="4151376" cy="4401205"/>
          </a:xfrm>
          <a:prstGeom prst="rect">
            <a:avLst/>
          </a:prstGeom>
          <a:noFill/>
        </p:spPr>
        <p:txBody>
          <a:bodyPr wrap="square" rtlCol="0">
            <a:spAutoFit/>
          </a:bodyPr>
          <a:lstStyle/>
          <a:p>
            <a:r>
              <a:rPr lang="en-US" b="1" dirty="0"/>
              <a:t>Matrix Factorization:</a:t>
            </a:r>
          </a:p>
          <a:p>
            <a:endParaRPr lang="en-US" b="1" dirty="0"/>
          </a:p>
          <a:p>
            <a:endParaRPr lang="en-US" b="1" dirty="0"/>
          </a:p>
          <a:p>
            <a:pPr marL="285750" indent="-285750">
              <a:buFont typeface="Arial" panose="020B0604020202020204" pitchFamily="34" charset="0"/>
              <a:buChar char="•"/>
            </a:pPr>
            <a:r>
              <a:rPr lang="en-US" dirty="0"/>
              <a:t>Decomposes the interaction matrix into two user and item matrices</a:t>
            </a:r>
          </a:p>
          <a:p>
            <a:endParaRPr lang="en-US" dirty="0"/>
          </a:p>
          <a:p>
            <a:pPr marL="285750" indent="-285750">
              <a:buFont typeface="Arial" panose="020B0604020202020204" pitchFamily="34" charset="0"/>
              <a:buChar char="•"/>
            </a:pPr>
            <a:r>
              <a:rPr lang="en-US" dirty="0"/>
              <a:t>The factorized matrices/embeddings have the same number or rows but different number of columns depending on the size of the users or items. </a:t>
            </a:r>
          </a:p>
          <a:p>
            <a:endParaRPr lang="en-US" dirty="0"/>
          </a:p>
          <a:p>
            <a:pPr marL="285750" indent="-285750">
              <a:buFont typeface="Arial" panose="020B0604020202020204" pitchFamily="34" charset="0"/>
              <a:buChar char="•"/>
            </a:pPr>
            <a:r>
              <a:rPr lang="en-US" dirty="0"/>
              <a:t>The latent embeddings capture latent features about attributes of users and items</a:t>
            </a:r>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Hybrid Matrix Factorization:-</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recommender is an advanced kind of recommender that uses both collaborative and content-based filtering for making recommendations.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matrix factorization model represents users and items as linear combinations of their content features’ latent factors. </a:t>
            </a:r>
          </a:p>
          <a:p>
            <a:pPr marL="0" lvl="0" indent="0" algn="l" rtl="0">
              <a:spcBef>
                <a:spcPts val="0"/>
              </a:spcBef>
              <a:spcAft>
                <a:spcPts val="0"/>
              </a:spcAft>
              <a:buNone/>
            </a:pPr>
            <a:endParaRPr sz="1300" dirty="0">
              <a:solidFill>
                <a:schemeClr val="bg1">
                  <a:lumMod val="50000"/>
                </a:schemeClr>
              </a:solidFill>
              <a:latin typeface="+mn-lt"/>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1744007796"/>
              </p:ext>
            </p:extLst>
          </p:nvPr>
        </p:nvGraphicFramePr>
        <p:xfrm>
          <a:off x="6935639" y="2025625"/>
          <a:ext cx="1871932" cy="773972"/>
        </p:xfrm>
        <a:graphic>
          <a:graphicData uri="http://schemas.openxmlformats.org/drawingml/2006/table">
            <a:tbl>
              <a:tblPr/>
              <a:tblGrid>
                <a:gridCol w="637144">
                  <a:extLst>
                    <a:ext uri="{9D8B030D-6E8A-4147-A177-3AD203B41FA5}">
                      <a16:colId xmlns:a16="http://schemas.microsoft.com/office/drawing/2014/main" val="3643621973"/>
                    </a:ext>
                  </a:extLst>
                </a:gridCol>
                <a:gridCol w="555939">
                  <a:extLst>
                    <a:ext uri="{9D8B030D-6E8A-4147-A177-3AD203B41FA5}">
                      <a16:colId xmlns:a16="http://schemas.microsoft.com/office/drawing/2014/main" val="744457014"/>
                    </a:ext>
                  </a:extLst>
                </a:gridCol>
                <a:gridCol w="678849">
                  <a:extLst>
                    <a:ext uri="{9D8B030D-6E8A-4147-A177-3AD203B41FA5}">
                      <a16:colId xmlns:a16="http://schemas.microsoft.com/office/drawing/2014/main" val="3393106829"/>
                    </a:ext>
                  </a:extLst>
                </a:gridCol>
              </a:tblGrid>
              <a:tr h="255246">
                <a:tc>
                  <a:txBody>
                    <a:bodyPr/>
                    <a:lstStyle/>
                    <a:p>
                      <a:pPr algn="l" fontAlgn="b"/>
                      <a:endParaRPr lang="en-US" sz="1300" b="0" i="0" u="none" strike="noStrike" dirty="0">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63480">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0.97</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0.11</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5524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0.88</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0.05</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1" y="1930511"/>
            <a:ext cx="6251097" cy="1523174"/>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Hybrid matrix factorization model represents users and items as linear combinations of their content features’ latent factors</a:t>
            </a:r>
            <a:endParaRPr lang="en-IN" sz="1300" dirty="0">
              <a:solidFill>
                <a:schemeClr val="bg1">
                  <a:lumMod val="50000"/>
                </a:schemeClr>
              </a:solidFill>
              <a:latin typeface="+mn-lt"/>
              <a:sym typeface="Average"/>
            </a:endParaRPr>
          </a:p>
          <a:p>
            <a:pPr marL="285750"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Able to Handle sparse data.</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The model outperforms both collaborative and content-based models in cold-start or sparse interaction data scenarios. </a:t>
            </a:r>
            <a:endParaRPr lang="en-IN" sz="1300" dirty="0">
              <a:solidFill>
                <a:schemeClr val="bg1">
                  <a:lumMod val="50000"/>
                </a:schemeClr>
              </a:solidFill>
              <a:latin typeface="+mn-lt"/>
              <a:sym typeface="Average"/>
            </a:endParaRPr>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539949"/>
            <a:ext cx="6656538" cy="832985"/>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Increased processing time</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Overfitting </a:t>
            </a:r>
          </a:p>
        </p:txBody>
      </p:sp>
      <p:graphicFrame>
        <p:nvGraphicFramePr>
          <p:cNvPr id="7" name="Table 6">
            <a:extLst>
              <a:ext uri="{FF2B5EF4-FFF2-40B4-BE49-F238E27FC236}">
                <a16:creationId xmlns:a16="http://schemas.microsoft.com/office/drawing/2014/main" id="{55E77CF2-45B7-4FD2-B5B6-0FAEBD3F5829}"/>
              </a:ext>
            </a:extLst>
          </p:cNvPr>
          <p:cNvGraphicFramePr>
            <a:graphicFrameLocks noGrp="1"/>
          </p:cNvGraphicFramePr>
          <p:nvPr>
            <p:extLst>
              <p:ext uri="{D42A27DB-BD31-4B8C-83A1-F6EECF244321}">
                <p14:modId xmlns:p14="http://schemas.microsoft.com/office/powerpoint/2010/main" val="2509260887"/>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dirty="0">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0.09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Tree>
    <p:extLst>
      <p:ext uri="{BB962C8B-B14F-4D97-AF65-F5344CB8AC3E}">
        <p14:creationId xmlns:p14="http://schemas.microsoft.com/office/powerpoint/2010/main" val="170490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83f00c33ef_0_1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p:txBody>
      </p:sp>
      <p:sp>
        <p:nvSpPr>
          <p:cNvPr id="156" name="Google Shape;156;g83f00c33ef_0_12"/>
          <p:cNvSpPr txBox="1">
            <a:spLocks noGrp="1"/>
          </p:cNvSpPr>
          <p:nvPr>
            <p:ph type="body" idx="1"/>
          </p:nvPr>
        </p:nvSpPr>
        <p:spPr>
          <a:xfrm>
            <a:off x="69011" y="770996"/>
            <a:ext cx="7668883" cy="13424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Collaborative Filtering</a:t>
            </a:r>
            <a:r>
              <a:rPr lang="en-US" sz="1300" dirty="0">
                <a:solidFill>
                  <a:schemeClr val="bg1">
                    <a:lumMod val="50000"/>
                  </a:schemeClr>
                </a:solidFill>
                <a:latin typeface="+mn-lt"/>
              </a:rPr>
              <a:t>:-</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Collaborative filtering incorporates matrix factorization and looks at user/item interactions (visits)and tries to find similarities among the users and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Since it sees the interaction between users and items, it opens up new options for users to select from unlike content-based filtering.</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Pros:-</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Checks user/item interaction matrix and helps finds new options for users unlike content based which recommends on the basis of user’s past history.</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No domain knowledge necessary as the embeddings are automatically learned.</a:t>
            </a:r>
          </a:p>
          <a:p>
            <a:pPr marL="285750" lvl="0" indent="-28575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Cons:-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Cannot handle new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Suffers from sparse interaction matrix between users and items.</a:t>
            </a:r>
          </a:p>
          <a:p>
            <a:pPr marL="342900" lvl="0" algn="l" rtl="0">
              <a:spcBef>
                <a:spcPts val="0"/>
              </a:spcBef>
              <a:spcAft>
                <a:spcPts val="0"/>
              </a:spcAft>
              <a:buClr>
                <a:schemeClr val="accent6">
                  <a:lumMod val="10000"/>
                </a:schemeClr>
              </a:buClr>
              <a:buFont typeface="Wingdings" pitchFamily="2" charset="2"/>
              <a:buChar char="§"/>
            </a:pPr>
            <a:endParaRPr lang="en-US" dirty="0">
              <a:solidFill>
                <a:schemeClr val="bg1">
                  <a:lumMod val="50000"/>
                </a:schemeClr>
              </a:solidFill>
            </a:endParaRPr>
          </a:p>
          <a:p>
            <a:pPr marL="0" lvl="0" indent="0" algn="l" rtl="0">
              <a:spcBef>
                <a:spcPts val="0"/>
              </a:spcBef>
              <a:spcAft>
                <a:spcPts val="0"/>
              </a:spcAft>
              <a:buClr>
                <a:schemeClr val="accent6">
                  <a:lumMod val="10000"/>
                </a:schemeClr>
              </a:buClr>
              <a:buNone/>
            </a:pPr>
            <a:endParaRPr lang="en-US" dirty="0">
              <a:solidFill>
                <a:schemeClr val="bg1">
                  <a:lumMod val="50000"/>
                </a:schemeClr>
              </a:solidFill>
            </a:endParaRPr>
          </a:p>
          <a:p>
            <a:pPr marL="342900" lvl="0" algn="l" rtl="0">
              <a:spcBef>
                <a:spcPts val="0"/>
              </a:spcBef>
              <a:spcAft>
                <a:spcPts val="0"/>
              </a:spcAft>
              <a:buClr>
                <a:schemeClr val="accent6">
                  <a:lumMod val="10000"/>
                </a:schemeClr>
              </a:buClr>
              <a:buFont typeface="Wingdings" pitchFamily="2" charset="2"/>
              <a:buChar char="§"/>
            </a:pPr>
            <a:endParaRPr dirty="0">
              <a:solidFill>
                <a:schemeClr val="bg1">
                  <a:lumMod val="50000"/>
                </a:schemeClr>
              </a:solidFill>
            </a:endParaRPr>
          </a:p>
        </p:txBody>
      </p:sp>
      <p:graphicFrame>
        <p:nvGraphicFramePr>
          <p:cNvPr id="5" name="Table 4">
            <a:extLst>
              <a:ext uri="{FF2B5EF4-FFF2-40B4-BE49-F238E27FC236}">
                <a16:creationId xmlns:a16="http://schemas.microsoft.com/office/drawing/2014/main" id="{A48CF96C-DFDB-489C-88E7-A1385ECF8812}"/>
              </a:ext>
            </a:extLst>
          </p:cNvPr>
          <p:cNvGraphicFramePr>
            <a:graphicFrameLocks noGrp="1"/>
          </p:cNvGraphicFramePr>
          <p:nvPr>
            <p:extLst>
              <p:ext uri="{D42A27DB-BD31-4B8C-83A1-F6EECF244321}">
                <p14:modId xmlns:p14="http://schemas.microsoft.com/office/powerpoint/2010/main" val="403472419"/>
              </p:ext>
            </p:extLst>
          </p:nvPr>
        </p:nvGraphicFramePr>
        <p:xfrm>
          <a:off x="7099538" y="2598355"/>
          <a:ext cx="1733911" cy="863347"/>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326250">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0.20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0.03</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graphicFrame>
        <p:nvGraphicFramePr>
          <p:cNvPr id="6" name="Table 5">
            <a:extLst>
              <a:ext uri="{FF2B5EF4-FFF2-40B4-BE49-F238E27FC236}">
                <a16:creationId xmlns:a16="http://schemas.microsoft.com/office/drawing/2014/main" id="{435231ED-3FA2-49B7-98AE-A5E59EDB500C}"/>
              </a:ext>
            </a:extLst>
          </p:cNvPr>
          <p:cNvGraphicFramePr>
            <a:graphicFrameLocks noGrp="1"/>
          </p:cNvGraphicFramePr>
          <p:nvPr>
            <p:extLst>
              <p:ext uri="{D42A27DB-BD31-4B8C-83A1-F6EECF244321}">
                <p14:modId xmlns:p14="http://schemas.microsoft.com/office/powerpoint/2010/main" val="1282220040"/>
              </p:ext>
            </p:extLst>
          </p:nvPr>
        </p:nvGraphicFramePr>
        <p:xfrm>
          <a:off x="7099537" y="3854364"/>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3" y="76746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solidFill>
              </a:rPr>
              <a:t>KNN:-</a:t>
            </a:r>
          </a:p>
          <a:p>
            <a:pPr marL="0" lvl="0" indent="0" algn="l" rtl="0">
              <a:spcBef>
                <a:spcPts val="0"/>
              </a:spcBef>
              <a:spcAft>
                <a:spcPts val="0"/>
              </a:spcAft>
              <a:buNone/>
            </a:pPr>
            <a:endParaRPr b="1" dirty="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4986068"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Hyperparameter Tuning</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6425" y="863550"/>
            <a:ext cx="8520600" cy="3416400"/>
          </a:xfrm>
          <a:prstGeom prst="rect">
            <a:avLst/>
          </a:prstGeom>
        </p:spPr>
        <p:txBody>
          <a:bodyPr spcFirstLastPara="1" wrap="square" lIns="91425" tIns="91425" rIns="91425" bIns="91425" anchor="t" anchorCtr="0">
            <a:noAutofit/>
          </a:bodyPr>
          <a:lstStyle/>
          <a:p>
            <a:pPr marL="285750" lvl="0" indent="-285750">
              <a:buFont typeface="Wingdings" panose="05000000000000000000" pitchFamily="2" charset="2"/>
              <a:buChar char="§"/>
            </a:pPr>
            <a:r>
              <a:rPr lang="en-US" dirty="0">
                <a:solidFill>
                  <a:schemeClr val="bg1">
                    <a:lumMod val="50000"/>
                  </a:schemeClr>
                </a:solidFill>
                <a:latin typeface="+mn-lt"/>
              </a:rPr>
              <a:t>To perform hyperparameters search to obtain the best model we utilized the </a:t>
            </a:r>
            <a:r>
              <a:rPr lang="en-US" b="1" i="1" dirty="0">
                <a:solidFill>
                  <a:schemeClr val="bg1">
                    <a:lumMod val="50000"/>
                  </a:schemeClr>
                </a:solidFill>
                <a:latin typeface="+mn-lt"/>
              </a:rPr>
              <a:t>scikit-optimizer</a:t>
            </a:r>
            <a:r>
              <a:rPr lang="en-US" dirty="0">
                <a:solidFill>
                  <a:schemeClr val="bg1">
                    <a:lumMod val="50000"/>
                  </a:schemeClr>
                </a:solidFill>
                <a:latin typeface="+mn-lt"/>
              </a:rPr>
              <a:t> package to search through a range of values for different hyperparameters and evaluated them on mean AUC score</a:t>
            </a:r>
            <a:r>
              <a:rPr lang="en-US" dirty="0">
                <a:solidFill>
                  <a:schemeClr val="bg1">
                    <a:lumMod val="50000"/>
                  </a:schemeClr>
                </a:solidFill>
              </a:rPr>
              <a:t>. </a:t>
            </a:r>
            <a:endParaRPr dirty="0">
              <a:solidFill>
                <a:schemeClr val="bg1">
                  <a:lumMod val="50000"/>
                </a:schemeClr>
              </a:solidFill>
            </a:endParaRPr>
          </a:p>
        </p:txBody>
      </p:sp>
      <p:pic>
        <p:nvPicPr>
          <p:cNvPr id="3" name="Picture 2" descr="A picture containing bird, tree, flower&#10;&#10;Description automatically generated">
            <a:extLst>
              <a:ext uri="{FF2B5EF4-FFF2-40B4-BE49-F238E27FC236}">
                <a16:creationId xmlns:a16="http://schemas.microsoft.com/office/drawing/2014/main" id="{BFCD8E47-9134-41DC-B2B2-DA4F695BE0F0}"/>
              </a:ext>
            </a:extLst>
          </p:cNvPr>
          <p:cNvPicPr>
            <a:picLocks noChangeAspect="1"/>
          </p:cNvPicPr>
          <p:nvPr/>
        </p:nvPicPr>
        <p:blipFill rotWithShape="1">
          <a:blip r:embed="rId3"/>
          <a:srcRect r="47954"/>
          <a:stretch/>
        </p:blipFill>
        <p:spPr>
          <a:xfrm>
            <a:off x="466975" y="2644738"/>
            <a:ext cx="3131390" cy="1709162"/>
          </a:xfrm>
          <a:prstGeom prst="rect">
            <a:avLst/>
          </a:prstGeom>
          <a:ln>
            <a:solidFill>
              <a:schemeClr val="bg1">
                <a:lumMod val="50000"/>
              </a:schemeClr>
            </a:solidFill>
          </a:ln>
        </p:spPr>
      </p:pic>
      <p:pic>
        <p:nvPicPr>
          <p:cNvPr id="5" name="Picture 4" descr="A close up of a piece of paper&#10;&#10;Description automatically generated">
            <a:extLst>
              <a:ext uri="{FF2B5EF4-FFF2-40B4-BE49-F238E27FC236}">
                <a16:creationId xmlns:a16="http://schemas.microsoft.com/office/drawing/2014/main" id="{525BCA85-F00A-4798-9E4F-FA1C65AD5D69}"/>
              </a:ext>
            </a:extLst>
          </p:cNvPr>
          <p:cNvPicPr>
            <a:picLocks noChangeAspect="1"/>
          </p:cNvPicPr>
          <p:nvPr/>
        </p:nvPicPr>
        <p:blipFill rotWithShape="1">
          <a:blip r:embed="rId4"/>
          <a:srcRect l="6077" r="22500"/>
          <a:stretch/>
        </p:blipFill>
        <p:spPr>
          <a:xfrm>
            <a:off x="4485736" y="2353850"/>
            <a:ext cx="2827035" cy="2024768"/>
          </a:xfrm>
          <a:prstGeom prst="rect">
            <a:avLst/>
          </a:prstGeom>
          <a:ln>
            <a:solidFill>
              <a:schemeClr val="bg1">
                <a:lumMod val="50000"/>
              </a:schemeClr>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0" y="0"/>
            <a:ext cx="3230400" cy="66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Problem &amp; Vision</a:t>
            </a:r>
            <a:endParaRPr/>
          </a:p>
        </p:txBody>
      </p:sp>
      <p:sp>
        <p:nvSpPr>
          <p:cNvPr id="73" name="Google Shape;73;p3"/>
          <p:cNvSpPr txBox="1"/>
          <p:nvPr/>
        </p:nvSpPr>
        <p:spPr>
          <a:xfrm>
            <a:off x="1925" y="1038067"/>
            <a:ext cx="5631300" cy="378561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sz="1400" b="0" i="0" u="none" strike="noStrike" cap="none" dirty="0">
                <a:solidFill>
                  <a:srgbClr val="000000"/>
                </a:solidFill>
                <a:latin typeface="+mn-lt"/>
                <a:sym typeface="Arial"/>
              </a:rPr>
              <a:t>In terms of restaurants, there are too many options available for people to choose from based on their preferences.  </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latin typeface="+mn-lt"/>
              </a:rPr>
              <a:t>It's always difficult for new visitors, even locals, to find the ideal restaurants that are exciting and novelty.</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t>We aim to build a personalized prototype of restaurant recommendation system, which not only considers the interaction between customers and restaurants, but also contains metadata representing customers' personal taste and restaurant functions.</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dirty="0">
              <a:latin typeface="+mn-lt"/>
            </a:endParaRPr>
          </a:p>
          <a:p>
            <a:pPr marL="285750" marR="0" lvl="0" indent="-184150" algn="just" rtl="0">
              <a:lnSpc>
                <a:spcPct val="100000"/>
              </a:lnSpc>
              <a:spcBef>
                <a:spcPts val="0"/>
              </a:spcBef>
              <a:spcAft>
                <a:spcPts val="0"/>
              </a:spcAft>
              <a:buClr>
                <a:srgbClr val="000000"/>
              </a:buClr>
              <a:buSzPts val="1600"/>
              <a:buFont typeface="Noto Sans Symbols"/>
              <a:buNone/>
            </a:pPr>
            <a:endParaRPr sz="1600" b="0" i="0" u="none" strike="noStrike" cap="none" dirty="0">
              <a:solidFill>
                <a:srgbClr val="383838"/>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4" name="Google Shape;74;p3"/>
          <p:cNvSpPr/>
          <p:nvPr/>
        </p:nvSpPr>
        <p:spPr>
          <a:xfrm>
            <a:off x="614363" y="2419349"/>
            <a:ext cx="4110037" cy="411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5" name="Google Shape;75;p3" descr="A picture containing screenshot, food, sign&#10;&#10;Description automatically generated"/>
          <p:cNvPicPr preferRelativeResize="0"/>
          <p:nvPr/>
        </p:nvPicPr>
        <p:blipFill rotWithShape="1">
          <a:blip r:embed="rId3">
            <a:alphaModFix/>
          </a:blip>
          <a:srcRect/>
          <a:stretch/>
        </p:blipFill>
        <p:spPr>
          <a:xfrm>
            <a:off x="6542049" y="886175"/>
            <a:ext cx="1724722" cy="279372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84F3-435C-4A38-B4CD-47D1C7763D1F}"/>
              </a:ext>
            </a:extLst>
          </p:cNvPr>
          <p:cNvSpPr>
            <a:spLocks noGrp="1"/>
          </p:cNvSpPr>
          <p:nvPr>
            <p:ph type="title"/>
          </p:nvPr>
        </p:nvSpPr>
        <p:spPr/>
        <p:txBody>
          <a:bodyPr/>
          <a:lstStyle/>
          <a:p>
            <a:r>
              <a:rPr lang="en-US" dirty="0">
                <a:solidFill>
                  <a:schemeClr val="bg1">
                    <a:lumMod val="50000"/>
                  </a:schemeClr>
                </a:solidFill>
              </a:rPr>
              <a:t>Results</a:t>
            </a:r>
          </a:p>
        </p:txBody>
      </p:sp>
      <p:sp>
        <p:nvSpPr>
          <p:cNvPr id="3" name="Text Placeholder 2">
            <a:extLst>
              <a:ext uri="{FF2B5EF4-FFF2-40B4-BE49-F238E27FC236}">
                <a16:creationId xmlns:a16="http://schemas.microsoft.com/office/drawing/2014/main" id="{78C35577-55D1-42DF-A17A-2775405B5B3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38399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highlight>
                  <a:srgbClr val="FF0000"/>
                </a:highlight>
              </a:rPr>
              <a:t>Models</a:t>
            </a:r>
            <a:endParaRPr dirty="0">
              <a:solidFill>
                <a:srgbClr val="000000"/>
              </a:solidFill>
              <a:highlight>
                <a:srgbClr val="FF0000"/>
              </a:highlight>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solidFill>
                <a:latin typeface="+mn-lt"/>
              </a:rPr>
              <a:t>But what if it is a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solidFill>
                <a:latin typeface="+mn-lt"/>
              </a:rPr>
              <a:t>New users would make the deployed model face “cold start” problem in which the user-item interaction matrix which the model use doesn’t have any data for the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solidFill>
                <a:latin typeface="+mn-lt"/>
              </a:rPr>
              <a:t>In this case, we created a different matrix factorization model using the user and item features and then get the new user’s parsed through which checks for its similarity with existing user and then recommends restaurants.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83f00c33ef_0_2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Results</a:t>
            </a:r>
            <a:endParaRPr/>
          </a:p>
          <a:p>
            <a:pPr marL="0" lvl="0" indent="0" algn="l" rtl="0">
              <a:spcBef>
                <a:spcPts val="0"/>
              </a:spcBef>
              <a:spcAft>
                <a:spcPts val="0"/>
              </a:spcAft>
              <a:buNone/>
            </a:pPr>
            <a:endParaRPr/>
          </a:p>
        </p:txBody>
      </p:sp>
      <p:sp>
        <p:nvSpPr>
          <p:cNvPr id="168" name="Google Shape;168;g83f00c33ef_0_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83f00c33ef_0_27"/>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Results</a:t>
            </a:r>
            <a:endParaRPr/>
          </a:p>
        </p:txBody>
      </p:sp>
      <p:sp>
        <p:nvSpPr>
          <p:cNvPr id="174" name="Google Shape;174;g83f00c33ef_0_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Lessons Learned</a:t>
            </a:r>
            <a:endParaRPr/>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r>
              <a:rPr lang="en-IN" dirty="0">
                <a:solidFill>
                  <a:schemeClr val="bg1"/>
                </a:solidFill>
              </a:rPr>
              <a:t>How recommendation systems works</a:t>
            </a:r>
          </a:p>
          <a:p>
            <a:pPr marL="285750" indent="-285750"/>
            <a:r>
              <a:rPr lang="en-IN" dirty="0">
                <a:solidFill>
                  <a:schemeClr val="bg1"/>
                </a:solidFill>
              </a:rPr>
              <a:t>Web Scraping </a:t>
            </a:r>
          </a:p>
          <a:p>
            <a:pPr marL="285750" indent="-285750"/>
            <a:r>
              <a:rPr lang="en-IN" dirty="0">
                <a:solidFill>
                  <a:schemeClr val="bg1"/>
                </a:solidFill>
              </a:rPr>
              <a:t>Data Cleaning is not easy</a:t>
            </a:r>
          </a:p>
          <a:p>
            <a:pPr marL="285750" indent="-285750"/>
            <a:r>
              <a:rPr lang="en-IN" dirty="0">
                <a:solidFill>
                  <a:schemeClr val="bg1"/>
                </a:solidFill>
              </a:rPr>
              <a:t>Extracting insights from data</a:t>
            </a:r>
          </a:p>
          <a:p>
            <a:pPr marL="285750" indent="-285750"/>
            <a:endParaRPr lang="en-IN" dirty="0">
              <a:solidFill>
                <a:schemeClr val="bg1"/>
              </a:solidFill>
            </a:endParaRPr>
          </a:p>
          <a:p>
            <a:pPr marL="285750" indent="-285750"/>
            <a:endParaRPr lang="en-IN" dirty="0"/>
          </a:p>
          <a:p>
            <a:pPr marL="285750" indent="-285750"/>
            <a:endParaRPr lang="en-IN" dirty="0"/>
          </a:p>
          <a:p>
            <a:pPr marL="285750" indent="-285750"/>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Challenges</a:t>
            </a:r>
            <a:endParaRPr dirty="0"/>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r>
              <a:rPr lang="en-IN" dirty="0">
                <a:solidFill>
                  <a:schemeClr val="bg1"/>
                </a:solidFill>
              </a:rPr>
              <a:t>Sparsity of the data</a:t>
            </a:r>
          </a:p>
          <a:p>
            <a:pPr marL="285750" indent="-285750"/>
            <a:r>
              <a:rPr lang="en-IN" dirty="0">
                <a:solidFill>
                  <a:schemeClr val="bg1"/>
                </a:solidFill>
              </a:rPr>
              <a:t>Trip Advisor data -</a:t>
            </a:r>
          </a:p>
          <a:p>
            <a:pPr marL="285750" indent="-285750"/>
            <a:endParaRPr lang="en-IN" dirty="0"/>
          </a:p>
          <a:p>
            <a:pPr marL="285750" indent="-285750"/>
            <a:endParaRPr lang="en-IN" dirty="0"/>
          </a:p>
          <a:p>
            <a:pPr marL="285750" indent="-285750"/>
            <a:endParaRPr dirty="0"/>
          </a:p>
        </p:txBody>
      </p:sp>
    </p:spTree>
    <p:extLst>
      <p:ext uri="{BB962C8B-B14F-4D97-AF65-F5344CB8AC3E}">
        <p14:creationId xmlns:p14="http://schemas.microsoft.com/office/powerpoint/2010/main" val="3377555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83f00c33ef_0_37"/>
          <p:cNvSpPr txBox="1">
            <a:spLocks noGrp="1"/>
          </p:cNvSpPr>
          <p:nvPr>
            <p:ph type="title"/>
          </p:nvPr>
        </p:nvSpPr>
        <p:spPr>
          <a:xfrm>
            <a:off x="82474" y="98238"/>
            <a:ext cx="53307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1"/>
                </a:solidFill>
              </a:rPr>
              <a:t>Future Plans</a:t>
            </a:r>
            <a:endParaRPr dirty="0">
              <a:solidFill>
                <a:schemeClr val="bg1"/>
              </a:solidFill>
            </a:endParaRPr>
          </a:p>
        </p:txBody>
      </p:sp>
      <p:sp>
        <p:nvSpPr>
          <p:cNvPr id="186" name="Google Shape;186;g83f00c33ef_0_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r>
              <a:rPr lang="en-IN" dirty="0">
                <a:solidFill>
                  <a:schemeClr val="bg1"/>
                </a:solidFill>
              </a:rPr>
              <a:t>Location based recommendations</a:t>
            </a:r>
          </a:p>
          <a:p>
            <a:pPr marL="285750" indent="-285750"/>
            <a:r>
              <a:rPr lang="en-IN" dirty="0">
                <a:solidFill>
                  <a:schemeClr val="bg1"/>
                </a:solidFill>
              </a:rPr>
              <a:t>Expand the system for the entire country</a:t>
            </a:r>
          </a:p>
          <a:p>
            <a:pPr marL="285750" indent="-285750"/>
            <a:r>
              <a:rPr lang="en-IN" dirty="0">
                <a:solidFill>
                  <a:schemeClr val="bg1"/>
                </a:solidFill>
              </a:rPr>
              <a:t>Build a complete website for the system</a:t>
            </a:r>
          </a:p>
          <a:p>
            <a:pPr marL="285750" indent="-285750"/>
            <a:r>
              <a:rPr lang="en-IN" dirty="0">
                <a:solidFill>
                  <a:schemeClr val="bg1"/>
                </a:solidFill>
              </a:rPr>
              <a:t>Take user inputs and update the database</a:t>
            </a:r>
          </a:p>
          <a:p>
            <a:pPr marL="285750" indent="-285750"/>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g83d7f3170d_0_10"/>
          <p:cNvSpPr txBox="1">
            <a:spLocks noGrp="1"/>
          </p:cNvSpPr>
          <p:nvPr>
            <p:ph type="title"/>
          </p:nvPr>
        </p:nvSpPr>
        <p:spPr>
          <a:xfrm>
            <a:off x="64388" y="1925"/>
            <a:ext cx="6436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Project Goal</a:t>
            </a:r>
            <a:endParaRPr dirty="0">
              <a:solidFill>
                <a:srgbClr val="000000"/>
              </a:solidFill>
            </a:endParaRPr>
          </a:p>
        </p:txBody>
      </p:sp>
      <p:pic>
        <p:nvPicPr>
          <p:cNvPr id="82" name="Google Shape;82;g83d7f3170d_0_10" descr="Related image"/>
          <p:cNvPicPr preferRelativeResize="0"/>
          <p:nvPr/>
        </p:nvPicPr>
        <p:blipFill rotWithShape="1">
          <a:blip r:embed="rId3">
            <a:alphaModFix/>
          </a:blip>
          <a:srcRect/>
          <a:stretch/>
        </p:blipFill>
        <p:spPr>
          <a:xfrm>
            <a:off x="6500888" y="965858"/>
            <a:ext cx="2274200" cy="3820451"/>
          </a:xfrm>
          <a:prstGeom prst="rect">
            <a:avLst/>
          </a:prstGeom>
          <a:noFill/>
          <a:ln>
            <a:noFill/>
          </a:ln>
        </p:spPr>
      </p:pic>
      <p:sp>
        <p:nvSpPr>
          <p:cNvPr id="2" name="Text Placeholder 1">
            <a:extLst>
              <a:ext uri="{FF2B5EF4-FFF2-40B4-BE49-F238E27FC236}">
                <a16:creationId xmlns:a16="http://schemas.microsoft.com/office/drawing/2014/main" id="{C2E02E42-7C2A-49CE-BB08-9FE99A5CED20}"/>
              </a:ext>
            </a:extLst>
          </p:cNvPr>
          <p:cNvSpPr>
            <a:spLocks noGrp="1"/>
          </p:cNvSpPr>
          <p:nvPr>
            <p:ph type="body" idx="1"/>
          </p:nvPr>
        </p:nvSpPr>
        <p:spPr/>
        <p:txBody>
          <a:bodyPr/>
          <a:lstStyle/>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83d7f3170d_0_16"/>
          <p:cNvSpPr txBox="1">
            <a:spLocks noGrp="1"/>
          </p:cNvSpPr>
          <p:nvPr>
            <p:ph type="title"/>
          </p:nvPr>
        </p:nvSpPr>
        <p:spPr>
          <a:xfrm>
            <a:off x="0" y="0"/>
            <a:ext cx="3966300" cy="66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Datasets</a:t>
            </a:r>
            <a:endParaRPr>
              <a:solidFill>
                <a:srgbClr val="000000"/>
              </a:solidFill>
            </a:endParaRPr>
          </a:p>
        </p:txBody>
      </p:sp>
      <p:pic>
        <p:nvPicPr>
          <p:cNvPr id="97" name="Google Shape;97;g83d7f3170d_0_16"/>
          <p:cNvPicPr preferRelativeResize="0"/>
          <p:nvPr/>
        </p:nvPicPr>
        <p:blipFill rotWithShape="1">
          <a:blip r:embed="rId3">
            <a:alphaModFix/>
          </a:blip>
          <a:srcRect r="28481"/>
          <a:stretch/>
        </p:blipFill>
        <p:spPr>
          <a:xfrm>
            <a:off x="4725208" y="756988"/>
            <a:ext cx="4234144" cy="4243444"/>
          </a:xfrm>
          <a:prstGeom prst="rect">
            <a:avLst/>
          </a:prstGeom>
          <a:noFill/>
          <a:ln>
            <a:noFill/>
          </a:ln>
        </p:spPr>
      </p:pic>
      <p:sp>
        <p:nvSpPr>
          <p:cNvPr id="99" name="Google Shape;99;g83d7f3170d_0_16"/>
          <p:cNvSpPr/>
          <p:nvPr/>
        </p:nvSpPr>
        <p:spPr>
          <a:xfrm>
            <a:off x="4828080" y="815339"/>
            <a:ext cx="525900" cy="159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g83d7f3170d_0_16"/>
          <p:cNvSpPr/>
          <p:nvPr/>
        </p:nvSpPr>
        <p:spPr>
          <a:xfrm>
            <a:off x="6510799" y="2399926"/>
            <a:ext cx="454996" cy="171823"/>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g83d7f3170d_0_16"/>
          <p:cNvSpPr/>
          <p:nvPr/>
        </p:nvSpPr>
        <p:spPr>
          <a:xfrm>
            <a:off x="8043720" y="1173479"/>
            <a:ext cx="533400" cy="144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Text Box 4">
            <a:extLst>
              <a:ext uri="{FF2B5EF4-FFF2-40B4-BE49-F238E27FC236}">
                <a16:creationId xmlns:a16="http://schemas.microsoft.com/office/drawing/2014/main" id="{E7CF602A-37EB-4EA6-8FC1-30CFA7ACFA95}"/>
              </a:ext>
            </a:extLst>
          </p:cNvPr>
          <p:cNvSpPr txBox="1">
            <a:spLocks noChangeArrowheads="1"/>
          </p:cNvSpPr>
          <p:nvPr/>
        </p:nvSpPr>
        <p:spPr bwMode="auto">
          <a:xfrm>
            <a:off x="59715" y="788231"/>
            <a:ext cx="4725233" cy="209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342900" lvl="0" indent="-342900">
              <a:buSzPts val="1600"/>
              <a:buFont typeface="Arial"/>
              <a:buAutoNum type="arabicPeriod"/>
            </a:pPr>
            <a:r>
              <a:rPr lang="en-US" u="sng" dirty="0">
                <a:solidFill>
                  <a:srgbClr val="383838"/>
                </a:solidFill>
              </a:rPr>
              <a:t>Primary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Datasets are acquired from the official website of yelp</a:t>
            </a:r>
          </a:p>
          <a:p>
            <a:pPr marL="285750" lvl="0" indent="-225425">
              <a:buSzPts val="1600"/>
              <a:buFont typeface="Wingdings" panose="05000000000000000000" pitchFamily="2" charset="2"/>
              <a:buChar char="§"/>
            </a:pPr>
            <a:r>
              <a:rPr lang="en-US" dirty="0">
                <a:solidFill>
                  <a:srgbClr val="383838"/>
                </a:solidFill>
              </a:rPr>
              <a:t>We are using following datasets :- </a:t>
            </a:r>
          </a:p>
          <a:p>
            <a:pPr marL="568325" lvl="0" indent="-285750">
              <a:buSzPts val="1600"/>
              <a:buFont typeface="Wingdings" panose="05000000000000000000" pitchFamily="2" charset="2"/>
              <a:buChar char="Ø"/>
            </a:pPr>
            <a:r>
              <a:rPr lang="en-US" dirty="0" err="1">
                <a:solidFill>
                  <a:srgbClr val="383838"/>
                </a:solidFill>
              </a:rPr>
              <a:t>User.json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Review.json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Business.json</a:t>
            </a:r>
            <a:endParaRPr lang="en-US" dirty="0">
              <a:solidFill>
                <a:srgbClr val="383838"/>
              </a:solidFill>
            </a:endParaRPr>
          </a:p>
          <a:p>
            <a:pPr marL="282575" lvl="0" indent="0">
              <a:buSzPts val="1600"/>
            </a:pPr>
            <a:endParaRPr lang="en-US" dirty="0">
              <a:solidFill>
                <a:srgbClr val="383838"/>
              </a:solidFill>
            </a:endParaRPr>
          </a:p>
          <a:p>
            <a:pPr marL="342900" lvl="0" indent="-342900">
              <a:buSzPts val="1600"/>
              <a:buAutoNum type="arabicPeriod" startAt="2"/>
            </a:pPr>
            <a:r>
              <a:rPr lang="en-US" u="sng" dirty="0">
                <a:solidFill>
                  <a:srgbClr val="383838"/>
                </a:solidFill>
              </a:rPr>
              <a:t>Secondary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We have acquired median income for each </a:t>
            </a:r>
            <a:r>
              <a:rPr lang="en-US" dirty="0" err="1">
                <a:solidFill>
                  <a:srgbClr val="383838"/>
                </a:solidFill>
              </a:rPr>
              <a:t>zipcode</a:t>
            </a:r>
            <a:r>
              <a:rPr lang="en-US" dirty="0">
                <a:solidFill>
                  <a:srgbClr val="383838"/>
                </a:solidFill>
              </a:rPr>
              <a:t> for the year 2019, and mapped to restaurants 		</a:t>
            </a:r>
          </a:p>
          <a:p>
            <a:pPr marL="342900" lvl="0" indent="-342900">
              <a:buSzPts val="1600"/>
              <a:buFont typeface="Arial" panose="020B0604020202020204" pitchFamily="34" charset="0"/>
              <a:buChar char="•"/>
            </a:pPr>
            <a:endParaRPr lang="en-US" dirty="0">
              <a:solidFill>
                <a:srgbClr val="383838"/>
              </a:solidFill>
            </a:endParaRPr>
          </a:p>
          <a:p>
            <a:pPr marL="342900" lvl="0" indent="-342900">
              <a:buSzPts val="1600"/>
              <a:buFont typeface="Arial"/>
              <a:buAutoNum type="arabicPeriod"/>
            </a:pPr>
            <a:endParaRPr lang="en-US" dirty="0">
              <a:solidFill>
                <a:srgbClr val="383838"/>
              </a:solidFill>
            </a:endParaRPr>
          </a:p>
        </p:txBody>
      </p:sp>
      <p:pic>
        <p:nvPicPr>
          <p:cNvPr id="2" name="Picture 1">
            <a:extLst>
              <a:ext uri="{FF2B5EF4-FFF2-40B4-BE49-F238E27FC236}">
                <a16:creationId xmlns:a16="http://schemas.microsoft.com/office/drawing/2014/main" id="{75077C98-B72C-49CE-8CED-95DEA7F9814C}"/>
              </a:ext>
            </a:extLst>
          </p:cNvPr>
          <p:cNvPicPr>
            <a:picLocks noChangeAspect="1"/>
          </p:cNvPicPr>
          <p:nvPr/>
        </p:nvPicPr>
        <p:blipFill>
          <a:blip r:embed="rId4"/>
          <a:stretch>
            <a:fillRect/>
          </a:stretch>
        </p:blipFill>
        <p:spPr>
          <a:xfrm>
            <a:off x="2053087" y="3133078"/>
            <a:ext cx="2518913" cy="1867354"/>
          </a:xfrm>
          <a:prstGeom prst="rect">
            <a:avLst/>
          </a:prstGeom>
          <a:ln>
            <a:solidFill>
              <a:schemeClr val="bg1">
                <a:lumMod val="50000"/>
              </a:schemeClr>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82474" y="98238"/>
            <a:ext cx="593876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p>
        </p:txBody>
      </p:sp>
      <p:sp>
        <p:nvSpPr>
          <p:cNvPr id="135" name="Google Shape;135;g83ddf61570_0_20"/>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lang="en-US" sz="1350" b="1">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lang="en-US">
              <a:solidFill>
                <a:srgbClr val="000000"/>
              </a:solidFill>
            </a:endParaRPr>
          </a:p>
          <a:p>
            <a:pPr marL="0" lvl="0" indent="0" algn="l" rtl="0">
              <a:lnSpc>
                <a:spcPct val="115000"/>
              </a:lnSpc>
              <a:spcBef>
                <a:spcPts val="1600"/>
              </a:spcBef>
              <a:spcAft>
                <a:spcPts val="1600"/>
              </a:spcAft>
              <a:buSzPts val="1800"/>
              <a:buNone/>
            </a:pPr>
            <a:endParaRPr lang="en-US" dirty="0">
              <a:solidFill>
                <a:srgbClr val="000000"/>
              </a:solidFill>
            </a:endParaRPr>
          </a:p>
        </p:txBody>
      </p:sp>
      <p:sp>
        <p:nvSpPr>
          <p:cNvPr id="8" name="Text Box 4">
            <a:extLst>
              <a:ext uri="{FF2B5EF4-FFF2-40B4-BE49-F238E27FC236}">
                <a16:creationId xmlns:a16="http://schemas.microsoft.com/office/drawing/2014/main" id="{D08D9B57-16C8-44CF-8738-EF4BDDB7AC3B}"/>
              </a:ext>
            </a:extLst>
          </p:cNvPr>
          <p:cNvSpPr txBox="1">
            <a:spLocks noChangeArrowheads="1"/>
          </p:cNvSpPr>
          <p:nvPr/>
        </p:nvSpPr>
        <p:spPr bwMode="auto">
          <a:xfrm>
            <a:off x="82474" y="1003891"/>
            <a:ext cx="8845866" cy="435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Business </a:t>
            </a:r>
            <a:r>
              <a:rPr lang="en-US" dirty="0">
                <a:solidFill>
                  <a:srgbClr val="383838"/>
                </a:solidFill>
                <a:latin typeface="+mn-lt"/>
              </a:rPr>
              <a:t>contains geographical information about 192,609 businesses, categories and attributes, such as  average star rating, hours, whether they offer parking etc.</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review </a:t>
            </a:r>
            <a:r>
              <a:rPr lang="en-US" dirty="0">
                <a:solidFill>
                  <a:srgbClr val="383838"/>
                </a:solidFill>
                <a:latin typeface="+mn-lt"/>
              </a:rPr>
              <a:t>includes 6,685,900 review texts and ratings users write to businesses.</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user </a:t>
            </a:r>
            <a:r>
              <a:rPr lang="en-US" dirty="0">
                <a:solidFill>
                  <a:srgbClr val="383838"/>
                </a:solidFill>
                <a:latin typeface="+mn-lt"/>
              </a:rPr>
              <a:t>includes information like how long ago the user has joined Yelp, the number of reviews he/she has written, the number of specific compliments received, and his/her friend mapping on Yelp about </a:t>
            </a:r>
            <a:r>
              <a:rPr lang="en-US" b="1" dirty="0">
                <a:solidFill>
                  <a:srgbClr val="383838"/>
                </a:solidFill>
                <a:latin typeface="+mn-lt"/>
              </a:rPr>
              <a:t>1,637,138 users</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The three datasets can be merged by unique keys </a:t>
            </a:r>
            <a:r>
              <a:rPr lang="en-US" b="1" dirty="0" err="1">
                <a:solidFill>
                  <a:srgbClr val="383838"/>
                </a:solidFill>
                <a:latin typeface="+mn-lt"/>
              </a:rPr>
              <a:t>user_id</a:t>
            </a:r>
            <a:r>
              <a:rPr lang="en-US" b="1" dirty="0">
                <a:solidFill>
                  <a:srgbClr val="383838"/>
                </a:solidFill>
                <a:latin typeface="+mn-lt"/>
              </a:rPr>
              <a:t> </a:t>
            </a:r>
            <a:r>
              <a:rPr lang="en-US" dirty="0">
                <a:solidFill>
                  <a:srgbClr val="383838"/>
                </a:solidFill>
                <a:latin typeface="+mn-lt"/>
              </a:rPr>
              <a:t>and </a:t>
            </a:r>
            <a:r>
              <a:rPr lang="en-US" b="1" dirty="0" err="1">
                <a:solidFill>
                  <a:srgbClr val="383838"/>
                </a:solidFill>
                <a:latin typeface="+mn-lt"/>
              </a:rPr>
              <a:t>business_id</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 was load using </a:t>
            </a:r>
            <a:r>
              <a:rPr lang="en-US" b="1" dirty="0">
                <a:solidFill>
                  <a:srgbClr val="383838"/>
                </a:solidFill>
                <a:latin typeface="+mn-lt"/>
              </a:rPr>
              <a:t>json</a:t>
            </a:r>
            <a:r>
              <a:rPr lang="en-US" dirty="0">
                <a:solidFill>
                  <a:srgbClr val="383838"/>
                </a:solidFill>
                <a:latin typeface="+mn-lt"/>
              </a:rPr>
              <a:t> library in python</a:t>
            </a:r>
          </a:p>
        </p:txBody>
      </p:sp>
    </p:spTree>
    <p:extLst>
      <p:ext uri="{BB962C8B-B14F-4D97-AF65-F5344CB8AC3E}">
        <p14:creationId xmlns:p14="http://schemas.microsoft.com/office/powerpoint/2010/main" val="1260629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DC1A-B240-4FA9-B089-9F19F7A99B04}"/>
              </a:ext>
            </a:extLst>
          </p:cNvPr>
          <p:cNvSpPr>
            <a:spLocks noGrp="1"/>
          </p:cNvSpPr>
          <p:nvPr>
            <p:ph type="title"/>
          </p:nvPr>
        </p:nvSpPr>
        <p:spPr>
          <a:xfrm>
            <a:off x="82474" y="98238"/>
            <a:ext cx="5912883" cy="572700"/>
          </a:xfrm>
        </p:spPr>
        <p:txBody>
          <a:bodyPr/>
          <a:lstStyle/>
          <a:p>
            <a:r>
              <a:rPr lang="en-US" dirty="0">
                <a:solidFill>
                  <a:srgbClr val="000000"/>
                </a:solidFill>
              </a:rPr>
              <a:t>Exploratory Data Analysis</a:t>
            </a:r>
            <a:endParaRPr lang="en-US" dirty="0"/>
          </a:p>
        </p:txBody>
      </p:sp>
      <p:sp>
        <p:nvSpPr>
          <p:cNvPr id="3" name="Text Placeholder 2">
            <a:extLst>
              <a:ext uri="{FF2B5EF4-FFF2-40B4-BE49-F238E27FC236}">
                <a16:creationId xmlns:a16="http://schemas.microsoft.com/office/drawing/2014/main" id="{13FAA3AC-4CD9-4D54-B6B4-5123FB28D4AF}"/>
              </a:ext>
            </a:extLst>
          </p:cNvPr>
          <p:cNvSpPr>
            <a:spLocks noGrp="1"/>
          </p:cNvSpPr>
          <p:nvPr>
            <p:ph type="body" idx="1"/>
          </p:nvPr>
        </p:nvSpPr>
        <p:spPr>
          <a:xfrm>
            <a:off x="82474" y="1199072"/>
            <a:ext cx="8520600" cy="3326670"/>
          </a:xfrm>
        </p:spPr>
        <p:txBody>
          <a:bodyPr/>
          <a:lstStyle/>
          <a:p>
            <a:pPr>
              <a:buClrTx/>
              <a:buFont typeface="Wingdings" panose="05000000000000000000" pitchFamily="2" charset="2"/>
              <a:buChar char="§"/>
            </a:pPr>
            <a:r>
              <a:rPr lang="en-US" dirty="0">
                <a:solidFill>
                  <a:srgbClr val="000000"/>
                </a:solidFill>
                <a:highlight>
                  <a:srgbClr val="FFFFFF"/>
                </a:highlight>
                <a:latin typeface="Arial"/>
                <a:ea typeface="Arial"/>
                <a:cs typeface="Arial"/>
                <a:sym typeface="Arial"/>
              </a:rPr>
              <a:t>Yelp Business dataset is majorly spread across Northern America</a:t>
            </a:r>
            <a:endParaRPr lang="en-US" dirty="0"/>
          </a:p>
        </p:txBody>
      </p:sp>
      <p:pic>
        <p:nvPicPr>
          <p:cNvPr id="4" name="Picture 2">
            <a:extLst>
              <a:ext uri="{FF2B5EF4-FFF2-40B4-BE49-F238E27FC236}">
                <a16:creationId xmlns:a16="http://schemas.microsoft.com/office/drawing/2014/main" id="{C5D78770-B6DB-4EB3-9D98-DB0E70E43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668" y="1738781"/>
            <a:ext cx="3024207" cy="31665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6EAF61-0D73-46A9-8EDA-9CEF0C2C4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764" y="1739449"/>
            <a:ext cx="4001289" cy="316585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35;g83ddf61570_0_20">
            <a:extLst>
              <a:ext uri="{FF2B5EF4-FFF2-40B4-BE49-F238E27FC236}">
                <a16:creationId xmlns:a16="http://schemas.microsoft.com/office/drawing/2014/main" id="{D1351192-1232-47E6-AA0A-9D80A58EC997}"/>
              </a:ext>
            </a:extLst>
          </p:cNvPr>
          <p:cNvSpPr txBox="1">
            <a:spLocks/>
          </p:cNvSpPr>
          <p:nvPr/>
        </p:nvSpPr>
        <p:spPr>
          <a:xfrm>
            <a:off x="428375" y="792950"/>
            <a:ext cx="7072500" cy="417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Business</a:t>
            </a:r>
            <a:r>
              <a:rPr lang="en-US" dirty="0">
                <a:solidFill>
                  <a:srgbClr val="000000"/>
                </a:solidFill>
              </a:rPr>
              <a:t>:</a:t>
            </a:r>
            <a:endParaRPr lang="en-US" sz="1350" b="1" dirty="0">
              <a:solidFill>
                <a:srgbClr val="000000"/>
              </a:solidFill>
              <a:highlight>
                <a:srgbClr val="FFFFFF"/>
              </a:highlight>
              <a:latin typeface="Arial"/>
              <a:ea typeface="Arial"/>
              <a:cs typeface="Arial"/>
              <a:sym typeface="Arial"/>
            </a:endParaRPr>
          </a:p>
          <a:p>
            <a:pPr marL="0" indent="0">
              <a:lnSpc>
                <a:spcPct val="100000"/>
              </a:lnSpc>
              <a:spcBef>
                <a:spcPts val="1000"/>
              </a:spcBef>
              <a:buFont typeface="Average"/>
              <a:buNone/>
            </a:pPr>
            <a:r>
              <a:rPr lang="en-US" sz="1350" dirty="0">
                <a:solidFill>
                  <a:srgbClr val="000000"/>
                </a:solidFill>
                <a:highlight>
                  <a:srgbClr val="FFFFFF"/>
                </a:highlight>
                <a:latin typeface="Arial"/>
                <a:ea typeface="Arial"/>
                <a:cs typeface="Arial"/>
                <a:sym typeface="Arial"/>
              </a:rPr>
              <a:t>.</a:t>
            </a:r>
          </a:p>
          <a:p>
            <a:pPr marL="0" indent="0">
              <a:spcBef>
                <a:spcPts val="1600"/>
              </a:spcBef>
              <a:buFont typeface="Average"/>
              <a:buNone/>
            </a:pPr>
            <a:endParaRPr lang="en-US" dirty="0">
              <a:solidFill>
                <a:srgbClr val="000000"/>
              </a:solidFill>
            </a:endParaRPr>
          </a:p>
          <a:p>
            <a:pPr marL="0" indent="0">
              <a:spcBef>
                <a:spcPts val="1600"/>
              </a:spcBef>
              <a:spcAft>
                <a:spcPts val="1600"/>
              </a:spcAft>
              <a:buFont typeface="Average"/>
              <a:buNone/>
            </a:pPr>
            <a:endParaRPr lang="en-US" dirty="0">
              <a:solidFill>
                <a:srgbClr val="000000"/>
              </a:solidFill>
            </a:endParaRPr>
          </a:p>
        </p:txBody>
      </p:sp>
    </p:spTree>
    <p:extLst>
      <p:ext uri="{BB962C8B-B14F-4D97-AF65-F5344CB8AC3E}">
        <p14:creationId xmlns:p14="http://schemas.microsoft.com/office/powerpoint/2010/main" val="3620178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endParaRPr dirty="0">
              <a:solidFill>
                <a:srgbClr val="000000"/>
              </a:solidFill>
            </a:endParaRPr>
          </a:p>
        </p:txBody>
      </p:sp>
      <p:sp>
        <p:nvSpPr>
          <p:cNvPr id="135" name="Google Shape;135;g83ddf61570_0_20"/>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rPr>
              <a:t>Business</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026" name="Picture 2">
            <a:extLst>
              <a:ext uri="{FF2B5EF4-FFF2-40B4-BE49-F238E27FC236}">
                <a16:creationId xmlns:a16="http://schemas.microsoft.com/office/drawing/2014/main" id="{EA5C39C4-F3A1-45BA-B280-7526C534F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4951"/>
            <a:ext cx="9144000" cy="24590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4;g83d7f3170d_0_5">
            <a:extLst>
              <a:ext uri="{FF2B5EF4-FFF2-40B4-BE49-F238E27FC236}">
                <a16:creationId xmlns:a16="http://schemas.microsoft.com/office/drawing/2014/main" id="{2B6971E1-34CE-4688-A326-EB991C5D707F}"/>
              </a:ext>
            </a:extLst>
          </p:cNvPr>
          <p:cNvSpPr txBox="1">
            <a:spLocks/>
          </p:cNvSpPr>
          <p:nvPr/>
        </p:nvSpPr>
        <p:spPr>
          <a:xfrm>
            <a:off x="51693" y="1081611"/>
            <a:ext cx="8520600" cy="112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The yelp business dataset consists of variety of different businesses indicated by the column attributes </a:t>
            </a:r>
          </a:p>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Number of entries for the category ‘Restaurants’ was the highest.</a:t>
            </a:r>
          </a:p>
          <a:p>
            <a:pPr marL="285750" indent="-285750">
              <a:lnSpc>
                <a:spcPct val="100000"/>
              </a:lnSpc>
              <a:spcBef>
                <a:spcPts val="1600"/>
              </a:spcBef>
              <a:spcAft>
                <a:spcPts val="1600"/>
              </a:spcAft>
              <a:buClrTx/>
              <a:buFont typeface="Wingdings" panose="05000000000000000000" pitchFamily="2" charset="2"/>
              <a:buChar char="§"/>
            </a:pPr>
            <a:endParaRPr lang="en-US" sz="1400" dirty="0">
              <a:solidFill>
                <a:srgbClr val="000000"/>
              </a:solidFill>
              <a:latin typeface="+mn-lt"/>
            </a:endParaRPr>
          </a:p>
        </p:txBody>
      </p:sp>
    </p:spTree>
    <p:extLst>
      <p:ext uri="{BB962C8B-B14F-4D97-AF65-F5344CB8AC3E}">
        <p14:creationId xmlns:p14="http://schemas.microsoft.com/office/powerpoint/2010/main" val="1453724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9" name="image4.jpeg">
            <a:extLst>
              <a:ext uri="{FF2B5EF4-FFF2-40B4-BE49-F238E27FC236}">
                <a16:creationId xmlns:a16="http://schemas.microsoft.com/office/drawing/2014/main" id="{8542CCFA-D543-485B-93C0-1D172B2E3852}"/>
              </a:ext>
            </a:extLst>
          </p:cNvPr>
          <p:cNvPicPr/>
          <p:nvPr/>
        </p:nvPicPr>
        <p:blipFill>
          <a:blip r:embed="rId3" cstate="print"/>
          <a:stretch>
            <a:fillRect/>
          </a:stretch>
        </p:blipFill>
        <p:spPr>
          <a:xfrm>
            <a:off x="4798295" y="2218013"/>
            <a:ext cx="3396800" cy="2705337"/>
          </a:xfrm>
          <a:prstGeom prst="rect">
            <a:avLst/>
          </a:prstGeom>
          <a:ln>
            <a:solidFill>
              <a:schemeClr val="bg1">
                <a:lumMod val="50000"/>
              </a:schemeClr>
            </a:solidFill>
          </a:ln>
        </p:spPr>
      </p:pic>
      <p:pic>
        <p:nvPicPr>
          <p:cNvPr id="10" name="image5.jpeg">
            <a:extLst>
              <a:ext uri="{FF2B5EF4-FFF2-40B4-BE49-F238E27FC236}">
                <a16:creationId xmlns:a16="http://schemas.microsoft.com/office/drawing/2014/main" id="{4252C087-F0BB-4465-A0AC-1FD25112D780}"/>
              </a:ext>
            </a:extLst>
          </p:cNvPr>
          <p:cNvPicPr/>
          <p:nvPr/>
        </p:nvPicPr>
        <p:blipFill>
          <a:blip r:embed="rId4" cstate="print"/>
          <a:stretch>
            <a:fillRect/>
          </a:stretch>
        </p:blipFill>
        <p:spPr>
          <a:xfrm>
            <a:off x="286260" y="2218013"/>
            <a:ext cx="3699144" cy="2705337"/>
          </a:xfrm>
          <a:prstGeom prst="rect">
            <a:avLst/>
          </a:prstGeom>
        </p:spPr>
      </p:pic>
      <p:sp>
        <p:nvSpPr>
          <p:cNvPr id="13" name="Text Box 4">
            <a:extLst>
              <a:ext uri="{FF2B5EF4-FFF2-40B4-BE49-F238E27FC236}">
                <a16:creationId xmlns:a16="http://schemas.microsoft.com/office/drawing/2014/main" id="{6CBF85D6-880C-4A40-A3A5-DBAA5A2EA932}"/>
              </a:ext>
            </a:extLst>
          </p:cNvPr>
          <p:cNvSpPr txBox="1">
            <a:spLocks noChangeArrowheads="1"/>
          </p:cNvSpPr>
          <p:nvPr/>
        </p:nvSpPr>
        <p:spPr bwMode="auto">
          <a:xfrm>
            <a:off x="117595" y="1325150"/>
            <a:ext cx="7735617"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spcBef>
                <a:spcPts val="1600"/>
              </a:spcBef>
              <a:spcAft>
                <a:spcPts val="1600"/>
              </a:spcAft>
              <a:buClrTx/>
              <a:buFont typeface="Wingdings" panose="05000000000000000000" pitchFamily="2" charset="2"/>
              <a:buChar char="§"/>
            </a:pPr>
            <a:r>
              <a:rPr lang="en-US" dirty="0">
                <a:solidFill>
                  <a:srgbClr val="000000"/>
                </a:solidFill>
              </a:rPr>
              <a:t>The yelp reviews dataset consists of ratings provided by the user out of 5 stars.</a:t>
            </a:r>
          </a:p>
          <a:p>
            <a:pPr marL="285750" indent="-285750">
              <a:spcBef>
                <a:spcPts val="1600"/>
              </a:spcBef>
              <a:spcAft>
                <a:spcPts val="1600"/>
              </a:spcAft>
              <a:buClrTx/>
              <a:buFont typeface="Wingdings" panose="05000000000000000000" pitchFamily="2" charset="2"/>
              <a:buChar char="§"/>
            </a:pPr>
            <a:r>
              <a:rPr lang="en-US" dirty="0">
                <a:solidFill>
                  <a:srgbClr val="000000"/>
                </a:solidFill>
              </a:rPr>
              <a:t>Most of the users have given ratings more positive ratings to the restaurants.</a:t>
            </a:r>
          </a:p>
          <a:p>
            <a:pPr marL="285750" indent="-285750">
              <a:spcBef>
                <a:spcPts val="1600"/>
              </a:spcBef>
              <a:spcAft>
                <a:spcPts val="1600"/>
              </a:spcAft>
              <a:buClrTx/>
              <a:buFont typeface="Wingdings" panose="05000000000000000000" pitchFamily="2" charset="2"/>
              <a:buChar char="§"/>
            </a:pPr>
            <a:endParaRPr lang="en-US" dirty="0">
              <a:solidFill>
                <a:srgbClr val="000000"/>
              </a:solidFill>
            </a:endParaRP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7" name="Google Shape;135;g83ddf61570_0_20">
            <a:extLst>
              <a:ext uri="{FF2B5EF4-FFF2-40B4-BE49-F238E27FC236}">
                <a16:creationId xmlns:a16="http://schemas.microsoft.com/office/drawing/2014/main" id="{86DAD1D4-5BD1-4421-98D0-671BDDC40E71}"/>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rPr>
              <a:t>Review</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spTree>
    <p:extLst>
      <p:ext uri="{BB962C8B-B14F-4D97-AF65-F5344CB8AC3E}">
        <p14:creationId xmlns:p14="http://schemas.microsoft.com/office/powerpoint/2010/main" val="3405136583"/>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2214</TotalTime>
  <Words>2028</Words>
  <Application>Microsoft Office PowerPoint</Application>
  <PresentationFormat>On-screen Show (16:9)</PresentationFormat>
  <Paragraphs>293</Paragraphs>
  <Slides>36</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Roboto Mono</vt:lpstr>
      <vt:lpstr>Average</vt:lpstr>
      <vt:lpstr>Arial</vt:lpstr>
      <vt:lpstr>Oswald</vt:lpstr>
      <vt:lpstr>Calibri</vt:lpstr>
      <vt:lpstr>Wingdings</vt:lpstr>
      <vt:lpstr>Noto Sans Symbols</vt:lpstr>
      <vt:lpstr>Bree Serif</vt:lpstr>
      <vt:lpstr>Slate</vt:lpstr>
      <vt:lpstr>Restaurant Recommendation Using Yelp Reviews</vt:lpstr>
      <vt:lpstr>Agenda</vt:lpstr>
      <vt:lpstr>Problem &amp; Vision</vt:lpstr>
      <vt:lpstr>Project Goal</vt:lpstr>
      <vt:lpstr>Datasets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PowerPoint Presentation</vt:lpstr>
      <vt:lpstr>Exploratory Data Analysis</vt:lpstr>
      <vt:lpstr>Exploratory Data Analysis</vt:lpstr>
      <vt:lpstr>Data Cleaning</vt:lpstr>
      <vt:lpstr>Data Cleaning </vt:lpstr>
      <vt:lpstr>Data Preparation</vt:lpstr>
      <vt:lpstr>Exploratory Data Analysis</vt:lpstr>
      <vt:lpstr>Data Preparation</vt:lpstr>
      <vt:lpstr>Data Preparation</vt:lpstr>
      <vt:lpstr>Exploratory Data Analysis</vt:lpstr>
      <vt:lpstr>PowerPoint Presentation</vt:lpstr>
      <vt:lpstr>Models </vt:lpstr>
      <vt:lpstr>Models </vt:lpstr>
      <vt:lpstr>Models </vt:lpstr>
      <vt:lpstr>Models</vt:lpstr>
      <vt:lpstr>Models </vt:lpstr>
      <vt:lpstr>Hyperparameter Tuning </vt:lpstr>
      <vt:lpstr>Results</vt:lpstr>
      <vt:lpstr>Models </vt:lpstr>
      <vt:lpstr>Results </vt:lpstr>
      <vt:lpstr>Results</vt:lpstr>
      <vt:lpstr>Lessons Learned</vt:lpstr>
      <vt:lpstr>Challenges</vt:lpstr>
      <vt:lpstr>Future Plans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Recommendation Using Yelp Reviews</dc:title>
  <dc:creator>Shouvik Sharma</dc:creator>
  <cp:lastModifiedBy>Shouvik Sharma</cp:lastModifiedBy>
  <cp:revision>116</cp:revision>
  <dcterms:modified xsi:type="dcterms:W3CDTF">2020-04-25T18:15:08Z</dcterms:modified>
</cp:coreProperties>
</file>